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14"/>
  </p:notesMasterIdLst>
  <p:sldIdLst>
    <p:sldId id="265" r:id="rId6"/>
    <p:sldId id="263" r:id="rId7"/>
    <p:sldId id="266" r:id="rId8"/>
    <p:sldId id="267" r:id="rId9"/>
    <p:sldId id="268" r:id="rId10"/>
    <p:sldId id="270" r:id="rId11"/>
    <p:sldId id="269" r:id="rId12"/>
    <p:sldId id="27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CD8327E3-656F-A742-B5EE-FE8BCA95EDE0}">
          <p14:sldIdLst>
            <p14:sldId id="265"/>
            <p14:sldId id="263"/>
            <p14:sldId id="266"/>
            <p14:sldId id="267"/>
            <p14:sldId id="268"/>
            <p14:sldId id="270"/>
            <p14:sldId id="269"/>
            <p14:sldId id="271"/>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3BA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67577" autoAdjust="0"/>
  </p:normalViewPr>
  <p:slideViewPr>
    <p:cSldViewPr snapToGrid="0" snapToObjects="1">
      <p:cViewPr varScale="1">
        <p:scale>
          <a:sx n="57" d="100"/>
          <a:sy n="57" d="100"/>
        </p:scale>
        <p:origin x="1260" y="42"/>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5EBEDE-0AE4-4C47-B6ED-9304E918B90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pPr rtl="1"/>
          <a:endParaRPr lang="he-IL"/>
        </a:p>
      </dgm:t>
    </dgm:pt>
    <dgm:pt modelId="{C9E11938-EE71-421F-BE1D-2788FEC6FEA2}">
      <dgm:prSet phldrT="[טקסט]"/>
      <dgm:spPr/>
      <dgm:t>
        <a:bodyPr/>
        <a:lstStyle/>
        <a:p>
          <a:pPr rtl="1"/>
          <a:r>
            <a:rPr lang="he-IL" dirty="0" smtClean="0"/>
            <a:t>א'</a:t>
          </a:r>
          <a:endParaRPr lang="he-IL" dirty="0"/>
        </a:p>
      </dgm:t>
    </dgm:pt>
    <dgm:pt modelId="{A91102B2-D481-4D4B-AB6A-1360C5D0A0FF}" type="parTrans" cxnId="{86833AA5-DAA3-422F-9C33-D7666DBCDEF0}">
      <dgm:prSet/>
      <dgm:spPr/>
      <dgm:t>
        <a:bodyPr/>
        <a:lstStyle/>
        <a:p>
          <a:pPr rtl="1"/>
          <a:endParaRPr lang="he-IL"/>
        </a:p>
      </dgm:t>
    </dgm:pt>
    <dgm:pt modelId="{CE9D8EA3-F42A-4A53-A059-8EB41BC1590B}" type="sibTrans" cxnId="{86833AA5-DAA3-422F-9C33-D7666DBCDEF0}">
      <dgm:prSet/>
      <dgm:spPr/>
      <dgm:t>
        <a:bodyPr/>
        <a:lstStyle/>
        <a:p>
          <a:pPr rtl="1"/>
          <a:endParaRPr lang="he-IL"/>
        </a:p>
      </dgm:t>
    </dgm:pt>
    <dgm:pt modelId="{7EECFA1E-0AEA-4657-B0E4-B5764ABF98CF}">
      <dgm:prSet phldrT="[טקסט]"/>
      <dgm:spPr/>
      <dgm:t>
        <a:bodyPr/>
        <a:lstStyle/>
        <a:p>
          <a:pPr rtl="1"/>
          <a:r>
            <a:rPr lang="he-IL" dirty="0" smtClean="0"/>
            <a:t>הסכמה על הרכב המשתתפים בשולחן ורתימתם לנושא </a:t>
          </a:r>
          <a:endParaRPr lang="he-IL" dirty="0"/>
        </a:p>
      </dgm:t>
    </dgm:pt>
    <dgm:pt modelId="{7DA9980B-9086-46B9-8EDA-EFAF52477137}" type="parTrans" cxnId="{451E904C-B23E-4A65-A18F-974D47C602AB}">
      <dgm:prSet/>
      <dgm:spPr/>
      <dgm:t>
        <a:bodyPr/>
        <a:lstStyle/>
        <a:p>
          <a:pPr rtl="1"/>
          <a:endParaRPr lang="he-IL"/>
        </a:p>
      </dgm:t>
    </dgm:pt>
    <dgm:pt modelId="{BA39B8DF-0037-4F43-BFB0-C2BD1DFEAC94}" type="sibTrans" cxnId="{451E904C-B23E-4A65-A18F-974D47C602AB}">
      <dgm:prSet/>
      <dgm:spPr/>
      <dgm:t>
        <a:bodyPr/>
        <a:lstStyle/>
        <a:p>
          <a:pPr rtl="1"/>
          <a:endParaRPr lang="he-IL"/>
        </a:p>
      </dgm:t>
    </dgm:pt>
    <dgm:pt modelId="{6AB86DCA-2249-498F-92CB-0D247E62A806}">
      <dgm:prSet phldrT="[טקסט]"/>
      <dgm:spPr/>
      <dgm:t>
        <a:bodyPr/>
        <a:lstStyle/>
        <a:p>
          <a:pPr rtl="1"/>
          <a:r>
            <a:rPr lang="he-IL" dirty="0" smtClean="0"/>
            <a:t>ב'</a:t>
          </a:r>
          <a:endParaRPr lang="he-IL" dirty="0"/>
        </a:p>
      </dgm:t>
    </dgm:pt>
    <dgm:pt modelId="{3AF1CD23-DFB1-4779-80CA-C2D1D706FD6C}" type="parTrans" cxnId="{9ED485AD-1458-4775-9F80-2B2A2A28C00A}">
      <dgm:prSet/>
      <dgm:spPr/>
      <dgm:t>
        <a:bodyPr/>
        <a:lstStyle/>
        <a:p>
          <a:pPr rtl="1"/>
          <a:endParaRPr lang="he-IL"/>
        </a:p>
      </dgm:t>
    </dgm:pt>
    <dgm:pt modelId="{2757633E-4E1B-4F97-AEEB-55C26BEC29F9}" type="sibTrans" cxnId="{9ED485AD-1458-4775-9F80-2B2A2A28C00A}">
      <dgm:prSet/>
      <dgm:spPr/>
      <dgm:t>
        <a:bodyPr/>
        <a:lstStyle/>
        <a:p>
          <a:pPr rtl="1"/>
          <a:endParaRPr lang="he-IL"/>
        </a:p>
      </dgm:t>
    </dgm:pt>
    <dgm:pt modelId="{F73F7AC8-E5C9-41C2-AA73-07DA043AC8EC}">
      <dgm:prSet phldrT="[טקסט]"/>
      <dgm:spPr/>
      <dgm:t>
        <a:bodyPr/>
        <a:lstStyle/>
        <a:p>
          <a:pPr marL="0" marR="0" lvl="0" indent="0" defTabSz="914400" rtl="1" eaLnBrk="1" fontAlgn="auto" latinLnBrk="0" hangingPunct="1">
            <a:lnSpc>
              <a:spcPct val="100000"/>
            </a:lnSpc>
            <a:spcBef>
              <a:spcPts val="0"/>
            </a:spcBef>
            <a:spcAft>
              <a:spcPts val="0"/>
            </a:spcAft>
            <a:buClrTx/>
            <a:buSzTx/>
            <a:buFontTx/>
            <a:buNone/>
            <a:tabLst/>
            <a:defRPr/>
          </a:pPr>
          <a:r>
            <a:rPr lang="he-IL" dirty="0" smtClean="0"/>
            <a:t>הסכמה על מטרות התהליך בחלוקה לטווחי זמן</a:t>
          </a:r>
          <a:r>
            <a:rPr lang="he-IL" b="1" dirty="0" smtClean="0"/>
            <a:t> </a:t>
          </a:r>
          <a:endParaRPr lang="he-IL" dirty="0" smtClean="0"/>
        </a:p>
      </dgm:t>
    </dgm:pt>
    <dgm:pt modelId="{5313B6BE-7CE1-4731-9EF2-AF18ABFC20E6}" type="parTrans" cxnId="{2B67301B-0284-4D1D-86BE-0ACE4F77393B}">
      <dgm:prSet/>
      <dgm:spPr/>
      <dgm:t>
        <a:bodyPr/>
        <a:lstStyle/>
        <a:p>
          <a:pPr rtl="1"/>
          <a:endParaRPr lang="he-IL"/>
        </a:p>
      </dgm:t>
    </dgm:pt>
    <dgm:pt modelId="{7B056BD9-2FCA-49DC-970E-421780D67CBA}" type="sibTrans" cxnId="{2B67301B-0284-4D1D-86BE-0ACE4F77393B}">
      <dgm:prSet/>
      <dgm:spPr/>
      <dgm:t>
        <a:bodyPr/>
        <a:lstStyle/>
        <a:p>
          <a:pPr rtl="1"/>
          <a:endParaRPr lang="he-IL"/>
        </a:p>
      </dgm:t>
    </dgm:pt>
    <dgm:pt modelId="{329DCFB1-BD24-4F28-9184-DBBF5F486E60}">
      <dgm:prSet phldrT="[טקסט]"/>
      <dgm:spPr/>
      <dgm:t>
        <a:bodyPr/>
        <a:lstStyle/>
        <a:p>
          <a:pPr rtl="1"/>
          <a:r>
            <a:rPr lang="he-IL" dirty="0" smtClean="0"/>
            <a:t>ג'</a:t>
          </a:r>
          <a:endParaRPr lang="he-IL" dirty="0"/>
        </a:p>
      </dgm:t>
    </dgm:pt>
    <dgm:pt modelId="{A63EFA9C-E566-4A86-8502-C404C9D163E0}" type="parTrans" cxnId="{A7A11261-1FE2-4501-ADC4-D1631DCBF6E9}">
      <dgm:prSet/>
      <dgm:spPr/>
      <dgm:t>
        <a:bodyPr/>
        <a:lstStyle/>
        <a:p>
          <a:pPr rtl="1"/>
          <a:endParaRPr lang="he-IL"/>
        </a:p>
      </dgm:t>
    </dgm:pt>
    <dgm:pt modelId="{77D66958-EA34-4C86-A601-6EE312913464}" type="sibTrans" cxnId="{A7A11261-1FE2-4501-ADC4-D1631DCBF6E9}">
      <dgm:prSet/>
      <dgm:spPr/>
      <dgm:t>
        <a:bodyPr/>
        <a:lstStyle/>
        <a:p>
          <a:pPr rtl="1"/>
          <a:endParaRPr lang="he-IL"/>
        </a:p>
      </dgm:t>
    </dgm:pt>
    <dgm:pt modelId="{2E8300C1-3B2A-4A6E-B7E7-A94E1C65C36C}">
      <dgm:prSet phldrT="[טקסט]"/>
      <dgm:spPr/>
      <dgm:t>
        <a:bodyPr/>
        <a:lstStyle/>
        <a:p>
          <a:pPr rtl="1"/>
          <a:r>
            <a:rPr lang="he-IL" dirty="0" smtClean="0"/>
            <a:t>קביעת עקרונות מנחים לדיון </a:t>
          </a:r>
          <a:endParaRPr lang="he-IL" dirty="0"/>
        </a:p>
      </dgm:t>
    </dgm:pt>
    <dgm:pt modelId="{28FF5AB6-DBA5-4356-A1C5-4490F531820C}" type="parTrans" cxnId="{96E71790-1D1D-4BC1-87BA-D6167FFDF787}">
      <dgm:prSet/>
      <dgm:spPr/>
      <dgm:t>
        <a:bodyPr/>
        <a:lstStyle/>
        <a:p>
          <a:pPr rtl="1"/>
          <a:endParaRPr lang="he-IL"/>
        </a:p>
      </dgm:t>
    </dgm:pt>
    <dgm:pt modelId="{6EBAA3B7-63C9-445C-82AF-722303C15058}" type="sibTrans" cxnId="{96E71790-1D1D-4BC1-87BA-D6167FFDF787}">
      <dgm:prSet/>
      <dgm:spPr/>
      <dgm:t>
        <a:bodyPr/>
        <a:lstStyle/>
        <a:p>
          <a:pPr rtl="1"/>
          <a:endParaRPr lang="he-IL"/>
        </a:p>
      </dgm:t>
    </dgm:pt>
    <dgm:pt modelId="{DCA87021-553E-40D7-AF9D-80AA5E999FD4}" type="pres">
      <dgm:prSet presAssocID="{685EBEDE-0AE4-4C47-B6ED-9304E918B903}" presName="CompostProcess" presStyleCnt="0">
        <dgm:presLayoutVars>
          <dgm:dir val="rev"/>
          <dgm:resizeHandles val="exact"/>
        </dgm:presLayoutVars>
      </dgm:prSet>
      <dgm:spPr/>
      <dgm:t>
        <a:bodyPr/>
        <a:lstStyle/>
        <a:p>
          <a:pPr rtl="1"/>
          <a:endParaRPr lang="he-IL"/>
        </a:p>
      </dgm:t>
    </dgm:pt>
    <dgm:pt modelId="{B8A0125F-59AB-4473-BC68-2FE5AC0EDAC5}" type="pres">
      <dgm:prSet presAssocID="{685EBEDE-0AE4-4C47-B6ED-9304E918B903}" presName="arrow" presStyleLbl="bgShp" presStyleIdx="0" presStyleCnt="1"/>
      <dgm:spPr/>
    </dgm:pt>
    <dgm:pt modelId="{2FD8CE18-5AC4-4AAD-BE93-A1BE68600F86}" type="pres">
      <dgm:prSet presAssocID="{685EBEDE-0AE4-4C47-B6ED-9304E918B903}" presName="linearProcess" presStyleCnt="0"/>
      <dgm:spPr/>
    </dgm:pt>
    <dgm:pt modelId="{C7A531E7-9407-40DD-A1D8-EF35AA697316}" type="pres">
      <dgm:prSet presAssocID="{C9E11938-EE71-421F-BE1D-2788FEC6FEA2}" presName="textNode" presStyleLbl="node1" presStyleIdx="0" presStyleCnt="3">
        <dgm:presLayoutVars>
          <dgm:bulletEnabled val="1"/>
        </dgm:presLayoutVars>
      </dgm:prSet>
      <dgm:spPr/>
      <dgm:t>
        <a:bodyPr/>
        <a:lstStyle/>
        <a:p>
          <a:pPr rtl="1"/>
          <a:endParaRPr lang="he-IL"/>
        </a:p>
      </dgm:t>
    </dgm:pt>
    <dgm:pt modelId="{7C7C08CA-5161-4E88-8620-6AB153F713F7}" type="pres">
      <dgm:prSet presAssocID="{CE9D8EA3-F42A-4A53-A059-8EB41BC1590B}" presName="sibTrans" presStyleCnt="0"/>
      <dgm:spPr/>
    </dgm:pt>
    <dgm:pt modelId="{FE217AF2-43C7-49D1-A5AB-EFBD1028BB7E}" type="pres">
      <dgm:prSet presAssocID="{6AB86DCA-2249-498F-92CB-0D247E62A806}" presName="textNode" presStyleLbl="node1" presStyleIdx="1" presStyleCnt="3">
        <dgm:presLayoutVars>
          <dgm:bulletEnabled val="1"/>
        </dgm:presLayoutVars>
      </dgm:prSet>
      <dgm:spPr/>
      <dgm:t>
        <a:bodyPr/>
        <a:lstStyle/>
        <a:p>
          <a:pPr rtl="1"/>
          <a:endParaRPr lang="he-IL"/>
        </a:p>
      </dgm:t>
    </dgm:pt>
    <dgm:pt modelId="{E3A4EF30-8B71-48DC-8B48-3AA3A620D3BF}" type="pres">
      <dgm:prSet presAssocID="{2757633E-4E1B-4F97-AEEB-55C26BEC29F9}" presName="sibTrans" presStyleCnt="0"/>
      <dgm:spPr/>
    </dgm:pt>
    <dgm:pt modelId="{E22D20E8-9A42-432F-BF60-380312720F70}" type="pres">
      <dgm:prSet presAssocID="{329DCFB1-BD24-4F28-9184-DBBF5F486E60}" presName="textNode" presStyleLbl="node1" presStyleIdx="2" presStyleCnt="3">
        <dgm:presLayoutVars>
          <dgm:bulletEnabled val="1"/>
        </dgm:presLayoutVars>
      </dgm:prSet>
      <dgm:spPr/>
      <dgm:t>
        <a:bodyPr/>
        <a:lstStyle/>
        <a:p>
          <a:pPr rtl="1"/>
          <a:endParaRPr lang="he-IL"/>
        </a:p>
      </dgm:t>
    </dgm:pt>
  </dgm:ptLst>
  <dgm:cxnLst>
    <dgm:cxn modelId="{6AEE5BBA-414A-4AB6-BE84-47621CF8D295}" type="presOf" srcId="{C9E11938-EE71-421F-BE1D-2788FEC6FEA2}" destId="{C7A531E7-9407-40DD-A1D8-EF35AA697316}" srcOrd="0" destOrd="0" presId="urn:microsoft.com/office/officeart/2005/8/layout/hProcess9"/>
    <dgm:cxn modelId="{86833AA5-DAA3-422F-9C33-D7666DBCDEF0}" srcId="{685EBEDE-0AE4-4C47-B6ED-9304E918B903}" destId="{C9E11938-EE71-421F-BE1D-2788FEC6FEA2}" srcOrd="0" destOrd="0" parTransId="{A91102B2-D481-4D4B-AB6A-1360C5D0A0FF}" sibTransId="{CE9D8EA3-F42A-4A53-A059-8EB41BC1590B}"/>
    <dgm:cxn modelId="{EE224565-4201-4C50-9026-DB238F01FB6B}" type="presOf" srcId="{6AB86DCA-2249-498F-92CB-0D247E62A806}" destId="{FE217AF2-43C7-49D1-A5AB-EFBD1028BB7E}" srcOrd="0" destOrd="0" presId="urn:microsoft.com/office/officeart/2005/8/layout/hProcess9"/>
    <dgm:cxn modelId="{2B67301B-0284-4D1D-86BE-0ACE4F77393B}" srcId="{6AB86DCA-2249-498F-92CB-0D247E62A806}" destId="{F73F7AC8-E5C9-41C2-AA73-07DA043AC8EC}" srcOrd="0" destOrd="0" parTransId="{5313B6BE-7CE1-4731-9EF2-AF18ABFC20E6}" sibTransId="{7B056BD9-2FCA-49DC-970E-421780D67CBA}"/>
    <dgm:cxn modelId="{A7A11261-1FE2-4501-ADC4-D1631DCBF6E9}" srcId="{685EBEDE-0AE4-4C47-B6ED-9304E918B903}" destId="{329DCFB1-BD24-4F28-9184-DBBF5F486E60}" srcOrd="2" destOrd="0" parTransId="{A63EFA9C-E566-4A86-8502-C404C9D163E0}" sibTransId="{77D66958-EA34-4C86-A601-6EE312913464}"/>
    <dgm:cxn modelId="{733DCDFC-4EB8-4594-807B-526573D653A7}" type="presOf" srcId="{685EBEDE-0AE4-4C47-B6ED-9304E918B903}" destId="{DCA87021-553E-40D7-AF9D-80AA5E999FD4}" srcOrd="0" destOrd="0" presId="urn:microsoft.com/office/officeart/2005/8/layout/hProcess9"/>
    <dgm:cxn modelId="{451E904C-B23E-4A65-A18F-974D47C602AB}" srcId="{C9E11938-EE71-421F-BE1D-2788FEC6FEA2}" destId="{7EECFA1E-0AEA-4657-B0E4-B5764ABF98CF}" srcOrd="0" destOrd="0" parTransId="{7DA9980B-9086-46B9-8EDA-EFAF52477137}" sibTransId="{BA39B8DF-0037-4F43-BFB0-C2BD1DFEAC94}"/>
    <dgm:cxn modelId="{5A9D47F0-FFB3-4B46-9588-6B997F977D33}" type="presOf" srcId="{7EECFA1E-0AEA-4657-B0E4-B5764ABF98CF}" destId="{C7A531E7-9407-40DD-A1D8-EF35AA697316}" srcOrd="0" destOrd="1" presId="urn:microsoft.com/office/officeart/2005/8/layout/hProcess9"/>
    <dgm:cxn modelId="{3AE20342-160D-45FB-902A-76C0C4DCEF20}" type="presOf" srcId="{F73F7AC8-E5C9-41C2-AA73-07DA043AC8EC}" destId="{FE217AF2-43C7-49D1-A5AB-EFBD1028BB7E}" srcOrd="0" destOrd="1" presId="urn:microsoft.com/office/officeart/2005/8/layout/hProcess9"/>
    <dgm:cxn modelId="{96E71790-1D1D-4BC1-87BA-D6167FFDF787}" srcId="{329DCFB1-BD24-4F28-9184-DBBF5F486E60}" destId="{2E8300C1-3B2A-4A6E-B7E7-A94E1C65C36C}" srcOrd="0" destOrd="0" parTransId="{28FF5AB6-DBA5-4356-A1C5-4490F531820C}" sibTransId="{6EBAA3B7-63C9-445C-82AF-722303C15058}"/>
    <dgm:cxn modelId="{D9413EA6-8381-4A42-894F-A504AEA34DF4}" type="presOf" srcId="{329DCFB1-BD24-4F28-9184-DBBF5F486E60}" destId="{E22D20E8-9A42-432F-BF60-380312720F70}" srcOrd="0" destOrd="0" presId="urn:microsoft.com/office/officeart/2005/8/layout/hProcess9"/>
    <dgm:cxn modelId="{9ED485AD-1458-4775-9F80-2B2A2A28C00A}" srcId="{685EBEDE-0AE4-4C47-B6ED-9304E918B903}" destId="{6AB86DCA-2249-498F-92CB-0D247E62A806}" srcOrd="1" destOrd="0" parTransId="{3AF1CD23-DFB1-4779-80CA-C2D1D706FD6C}" sibTransId="{2757633E-4E1B-4F97-AEEB-55C26BEC29F9}"/>
    <dgm:cxn modelId="{4E73A235-3030-487B-A96B-56746BE3851B}" type="presOf" srcId="{2E8300C1-3B2A-4A6E-B7E7-A94E1C65C36C}" destId="{E22D20E8-9A42-432F-BF60-380312720F70}" srcOrd="0" destOrd="1" presId="urn:microsoft.com/office/officeart/2005/8/layout/hProcess9"/>
    <dgm:cxn modelId="{6C9699A6-AEBE-48E5-9DB2-3C933B62ABCF}" type="presParOf" srcId="{DCA87021-553E-40D7-AF9D-80AA5E999FD4}" destId="{B8A0125F-59AB-4473-BC68-2FE5AC0EDAC5}" srcOrd="0" destOrd="0" presId="urn:microsoft.com/office/officeart/2005/8/layout/hProcess9"/>
    <dgm:cxn modelId="{776B5CD4-0163-4C00-A1A7-63F5B16C6480}" type="presParOf" srcId="{DCA87021-553E-40D7-AF9D-80AA5E999FD4}" destId="{2FD8CE18-5AC4-4AAD-BE93-A1BE68600F86}" srcOrd="1" destOrd="0" presId="urn:microsoft.com/office/officeart/2005/8/layout/hProcess9"/>
    <dgm:cxn modelId="{56B59D36-91A5-4A0A-97ED-48C63689CDAB}" type="presParOf" srcId="{2FD8CE18-5AC4-4AAD-BE93-A1BE68600F86}" destId="{C7A531E7-9407-40DD-A1D8-EF35AA697316}" srcOrd="0" destOrd="0" presId="urn:microsoft.com/office/officeart/2005/8/layout/hProcess9"/>
    <dgm:cxn modelId="{49635172-0DF3-4AF2-BFBE-D639BA1B8373}" type="presParOf" srcId="{2FD8CE18-5AC4-4AAD-BE93-A1BE68600F86}" destId="{7C7C08CA-5161-4E88-8620-6AB153F713F7}" srcOrd="1" destOrd="0" presId="urn:microsoft.com/office/officeart/2005/8/layout/hProcess9"/>
    <dgm:cxn modelId="{54ED58BF-03D0-4F83-B3F3-FCE04561DC20}" type="presParOf" srcId="{2FD8CE18-5AC4-4AAD-BE93-A1BE68600F86}" destId="{FE217AF2-43C7-49D1-A5AB-EFBD1028BB7E}" srcOrd="2" destOrd="0" presId="urn:microsoft.com/office/officeart/2005/8/layout/hProcess9"/>
    <dgm:cxn modelId="{220DAB0F-BF8A-43A2-BE0C-0E4EB200154E}" type="presParOf" srcId="{2FD8CE18-5AC4-4AAD-BE93-A1BE68600F86}" destId="{E3A4EF30-8B71-48DC-8B48-3AA3A620D3BF}" srcOrd="3" destOrd="0" presId="urn:microsoft.com/office/officeart/2005/8/layout/hProcess9"/>
    <dgm:cxn modelId="{8F67A7F9-9F9D-4038-B9FA-C57C21015208}" type="presParOf" srcId="{2FD8CE18-5AC4-4AAD-BE93-A1BE68600F86}" destId="{E22D20E8-9A42-432F-BF60-380312720F70}"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0125F-59AB-4473-BC68-2FE5AC0EDAC5}">
      <dsp:nvSpPr>
        <dsp:cNvPr id="0" name=""/>
        <dsp:cNvSpPr/>
      </dsp:nvSpPr>
      <dsp:spPr>
        <a:xfrm>
          <a:off x="609599" y="0"/>
          <a:ext cx="6908800" cy="5418667"/>
        </a:xfrm>
        <a:prstGeom prst="lef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7A531E7-9407-40DD-A1D8-EF35AA697316}">
      <dsp:nvSpPr>
        <dsp:cNvPr id="0" name=""/>
        <dsp:cNvSpPr/>
      </dsp:nvSpPr>
      <dsp:spPr>
        <a:xfrm>
          <a:off x="5503068" y="1625600"/>
          <a:ext cx="2616200"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r" defTabSz="1244600" rtl="1">
            <a:lnSpc>
              <a:spcPct val="90000"/>
            </a:lnSpc>
            <a:spcBef>
              <a:spcPct val="0"/>
            </a:spcBef>
            <a:spcAft>
              <a:spcPct val="35000"/>
            </a:spcAft>
          </a:pPr>
          <a:r>
            <a:rPr lang="he-IL" sz="2800" kern="1200" dirty="0" smtClean="0"/>
            <a:t>א'</a:t>
          </a:r>
          <a:endParaRPr lang="he-IL" sz="2800" kern="1200" dirty="0"/>
        </a:p>
        <a:p>
          <a:pPr marL="228600" lvl="1" indent="-228600" algn="r" defTabSz="977900" rtl="1">
            <a:lnSpc>
              <a:spcPct val="90000"/>
            </a:lnSpc>
            <a:spcBef>
              <a:spcPct val="0"/>
            </a:spcBef>
            <a:spcAft>
              <a:spcPct val="15000"/>
            </a:spcAft>
            <a:buChar char="••"/>
          </a:pPr>
          <a:r>
            <a:rPr lang="he-IL" sz="2200" kern="1200" dirty="0" smtClean="0"/>
            <a:t>הסכמה על הרכב המשתתפים בשולחן ורתימתם לנושא </a:t>
          </a:r>
          <a:endParaRPr lang="he-IL" sz="2200" kern="1200" dirty="0"/>
        </a:p>
      </dsp:txBody>
      <dsp:txXfrm>
        <a:off x="5608875" y="1731407"/>
        <a:ext cx="2404586" cy="1955852"/>
      </dsp:txXfrm>
    </dsp:sp>
    <dsp:sp modelId="{FE217AF2-43C7-49D1-A5AB-EFBD1028BB7E}">
      <dsp:nvSpPr>
        <dsp:cNvPr id="0" name=""/>
        <dsp:cNvSpPr/>
      </dsp:nvSpPr>
      <dsp:spPr>
        <a:xfrm>
          <a:off x="2755899" y="1625600"/>
          <a:ext cx="2616200"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r" defTabSz="1244600" rtl="1">
            <a:lnSpc>
              <a:spcPct val="90000"/>
            </a:lnSpc>
            <a:spcBef>
              <a:spcPct val="0"/>
            </a:spcBef>
            <a:spcAft>
              <a:spcPct val="35000"/>
            </a:spcAft>
          </a:pPr>
          <a:r>
            <a:rPr lang="he-IL" sz="2800" kern="1200" dirty="0" smtClean="0"/>
            <a:t>ב'</a:t>
          </a:r>
          <a:endParaRPr lang="he-IL" sz="2800" kern="1200" dirty="0"/>
        </a:p>
        <a:p>
          <a:pPr marL="0" marR="0" lvl="0" indent="0" algn="r" defTabSz="914400" rtl="1" eaLnBrk="1" fontAlgn="auto" latinLnBrk="0" hangingPunct="1">
            <a:lnSpc>
              <a:spcPct val="100000"/>
            </a:lnSpc>
            <a:spcBef>
              <a:spcPct val="0"/>
            </a:spcBef>
            <a:spcAft>
              <a:spcPts val="0"/>
            </a:spcAft>
            <a:buClrTx/>
            <a:buSzTx/>
            <a:buFontTx/>
            <a:buChar char="••"/>
            <a:tabLst/>
            <a:defRPr/>
          </a:pPr>
          <a:r>
            <a:rPr lang="he-IL" sz="2200" kern="1200" dirty="0" smtClean="0"/>
            <a:t>הסכמה על מטרות התהליך בחלוקה לטווחי זמן</a:t>
          </a:r>
          <a:r>
            <a:rPr lang="he-IL" sz="2200" b="1" kern="1200" dirty="0" smtClean="0"/>
            <a:t> </a:t>
          </a:r>
          <a:endParaRPr lang="he-IL" sz="2200" kern="1200" dirty="0" smtClean="0"/>
        </a:p>
      </dsp:txBody>
      <dsp:txXfrm>
        <a:off x="2861706" y="1731407"/>
        <a:ext cx="2404586" cy="1955852"/>
      </dsp:txXfrm>
    </dsp:sp>
    <dsp:sp modelId="{E22D20E8-9A42-432F-BF60-380312720F70}">
      <dsp:nvSpPr>
        <dsp:cNvPr id="0" name=""/>
        <dsp:cNvSpPr/>
      </dsp:nvSpPr>
      <dsp:spPr>
        <a:xfrm>
          <a:off x="8731" y="1625600"/>
          <a:ext cx="2616200" cy="216746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t" anchorCtr="0">
          <a:noAutofit/>
        </a:bodyPr>
        <a:lstStyle/>
        <a:p>
          <a:pPr lvl="0" algn="r" defTabSz="1244600" rtl="1">
            <a:lnSpc>
              <a:spcPct val="90000"/>
            </a:lnSpc>
            <a:spcBef>
              <a:spcPct val="0"/>
            </a:spcBef>
            <a:spcAft>
              <a:spcPct val="35000"/>
            </a:spcAft>
          </a:pPr>
          <a:r>
            <a:rPr lang="he-IL" sz="2800" kern="1200" dirty="0" smtClean="0"/>
            <a:t>ג'</a:t>
          </a:r>
          <a:endParaRPr lang="he-IL" sz="2800" kern="1200" dirty="0"/>
        </a:p>
        <a:p>
          <a:pPr marL="228600" lvl="1" indent="-228600" algn="r" defTabSz="977900" rtl="1">
            <a:lnSpc>
              <a:spcPct val="90000"/>
            </a:lnSpc>
            <a:spcBef>
              <a:spcPct val="0"/>
            </a:spcBef>
            <a:spcAft>
              <a:spcPct val="15000"/>
            </a:spcAft>
            <a:buChar char="••"/>
          </a:pPr>
          <a:r>
            <a:rPr lang="he-IL" sz="2200" kern="1200" dirty="0" smtClean="0"/>
            <a:t>קביעת עקרונות מנחים לדיון </a:t>
          </a:r>
          <a:endParaRPr lang="he-IL" sz="2200" kern="1200" dirty="0"/>
        </a:p>
      </dsp:txBody>
      <dsp:txXfrm>
        <a:off x="114538" y="1731407"/>
        <a:ext cx="2404586" cy="1955852"/>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8788"/>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8788"/>
          </a:xfrm>
          <a:prstGeom prst="rect">
            <a:avLst/>
          </a:prstGeom>
        </p:spPr>
        <p:txBody>
          <a:bodyPr vert="horz" lIns="91440" tIns="45720" rIns="91440" bIns="45720" rtlCol="1"/>
          <a:lstStyle>
            <a:lvl1pPr algn="l">
              <a:defRPr sz="1200"/>
            </a:lvl1pPr>
          </a:lstStyle>
          <a:p>
            <a:fld id="{7116A822-BFBA-47B6-BBBD-D1EA21F9C6B2}" type="datetimeFigureOut">
              <a:rPr lang="he-IL" smtClean="0"/>
              <a:t>ל'/תשרי/תש"פ</a:t>
            </a:fld>
            <a:endParaRPr lang="he-IL"/>
          </a:p>
        </p:txBody>
      </p:sp>
      <p:sp>
        <p:nvSpPr>
          <p:cNvPr id="4" name="מציין מיקום של תמונת שקופית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400550"/>
            <a:ext cx="5486400" cy="3600450"/>
          </a:xfrm>
          <a:prstGeom prst="rect">
            <a:avLst/>
          </a:prstGeom>
        </p:spPr>
        <p:txBody>
          <a:bodyPr vert="horz" lIns="91440" tIns="45720" rIns="91440" bIns="45720" rtlCol="1"/>
          <a:lstStyle/>
          <a:p>
            <a:pPr lvl="0"/>
            <a:r>
              <a:rPr lang="he-IL" smtClean="0"/>
              <a:t>ערוך סגנונות טקסט של תבנית בסיס</a:t>
            </a:r>
          </a:p>
          <a:p>
            <a:pPr lvl="1"/>
            <a:r>
              <a:rPr lang="he-IL" smtClean="0"/>
              <a:t>רמה שניה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8787"/>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8787"/>
          </a:xfrm>
          <a:prstGeom prst="rect">
            <a:avLst/>
          </a:prstGeom>
        </p:spPr>
        <p:txBody>
          <a:bodyPr vert="horz" lIns="91440" tIns="45720" rIns="91440" bIns="45720" rtlCol="1" anchor="b"/>
          <a:lstStyle>
            <a:lvl1pPr algn="l">
              <a:defRPr sz="1200"/>
            </a:lvl1pPr>
          </a:lstStyle>
          <a:p>
            <a:fld id="{9827E6FF-810B-422F-8665-1C034948576C}" type="slidenum">
              <a:rPr lang="he-IL" smtClean="0"/>
              <a:t>‹#›</a:t>
            </a:fld>
            <a:endParaRPr lang="he-IL"/>
          </a:p>
        </p:txBody>
      </p:sp>
    </p:spTree>
    <p:extLst>
      <p:ext uri="{BB962C8B-B14F-4D97-AF65-F5344CB8AC3E}">
        <p14:creationId xmlns:p14="http://schemas.microsoft.com/office/powerpoint/2010/main" val="3696997050"/>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הציגו</a:t>
            </a:r>
            <a:r>
              <a:rPr lang="he-IL" baseline="0" dirty="0" smtClean="0"/>
              <a:t> את הסרטון ושאלו את הקבוצה :</a:t>
            </a:r>
          </a:p>
          <a:p>
            <a:r>
              <a:rPr lang="he-IL" baseline="0" dirty="0" smtClean="0"/>
              <a:t>מה ראיתם כאן? </a:t>
            </a:r>
          </a:p>
          <a:p>
            <a:r>
              <a:rPr lang="he-IL" baseline="0" dirty="0" smtClean="0"/>
              <a:t>אלו מאפיינים נדרשו מכל משתתף בכדי לייצר את המנגינה? </a:t>
            </a:r>
          </a:p>
          <a:p>
            <a:r>
              <a:rPr lang="he-IL" baseline="0" dirty="0" smtClean="0"/>
              <a:t>מה נדרש כלפי חוץ? מה נדרש כלפי פנים? </a:t>
            </a:r>
          </a:p>
          <a:p>
            <a:endParaRPr lang="he-IL" baseline="0" dirty="0" smtClean="0"/>
          </a:p>
          <a:p>
            <a:r>
              <a:rPr lang="he-IL" baseline="0" dirty="0" smtClean="0"/>
              <a:t>תשובות צפויות – הקשבה, תיאום , שיתוף פעולה, תלות הדדית, הערכה , תשומת לב </a:t>
            </a:r>
            <a:endParaRPr lang="he-IL" dirty="0"/>
          </a:p>
        </p:txBody>
      </p:sp>
      <p:sp>
        <p:nvSpPr>
          <p:cNvPr id="4" name="מציין מיקום של מספר שקופית 3"/>
          <p:cNvSpPr>
            <a:spLocks noGrp="1"/>
          </p:cNvSpPr>
          <p:nvPr>
            <p:ph type="sldNum" sz="quarter" idx="10"/>
          </p:nvPr>
        </p:nvSpPr>
        <p:spPr/>
        <p:txBody>
          <a:bodyPr/>
          <a:lstStyle/>
          <a:p>
            <a:fld id="{9827E6FF-810B-422F-8665-1C034948576C}" type="slidenum">
              <a:rPr lang="he-IL" smtClean="0"/>
              <a:t>1</a:t>
            </a:fld>
            <a:endParaRPr lang="he-IL"/>
          </a:p>
        </p:txBody>
      </p:sp>
    </p:spTree>
    <p:extLst>
      <p:ext uri="{BB962C8B-B14F-4D97-AF65-F5344CB8AC3E}">
        <p14:creationId xmlns:p14="http://schemas.microsoft.com/office/powerpoint/2010/main" val="7895444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הציגו</a:t>
            </a:r>
            <a:r>
              <a:rPr lang="he-IL" baseline="0" dirty="0" smtClean="0"/>
              <a:t> את השקף והסבירו- היום אנחנו נעסוק בשולחנות עגולים, מושג שגור עבור דיונים רחבים בהם </a:t>
            </a:r>
            <a:r>
              <a:rPr lang="he-IL" baseline="0" dirty="0" err="1" smtClean="0"/>
              <a:t>ניפגשים</a:t>
            </a:r>
            <a:r>
              <a:rPr lang="he-IL" baseline="0" dirty="0" smtClean="0"/>
              <a:t> אנשים מכל מיני תפקידים וארגונים לקיים דיון . קיום הדיון מותנה בכל אותם מאפיינים שראינו קודם לכן בסרטון . </a:t>
            </a:r>
          </a:p>
          <a:p>
            <a:r>
              <a:rPr lang="he-IL" baseline="0" dirty="0" smtClean="0"/>
              <a:t>השולחן עבודה </a:t>
            </a:r>
            <a:r>
              <a:rPr lang="he-IL" baseline="0" dirty="0" err="1" smtClean="0"/>
              <a:t>הרשותי</a:t>
            </a:r>
            <a:r>
              <a:rPr lang="he-IL" baseline="0" dirty="0" smtClean="0"/>
              <a:t> הוא כלי עבודה </a:t>
            </a:r>
            <a:r>
              <a:rPr lang="he-IL" baseline="0" dirty="0" err="1" smtClean="0"/>
              <a:t>עבורינו</a:t>
            </a:r>
            <a:r>
              <a:rPr lang="he-IL" baseline="0" dirty="0" smtClean="0"/>
              <a:t> כממצים, </a:t>
            </a:r>
            <a:endParaRPr lang="he-IL" dirty="0"/>
          </a:p>
        </p:txBody>
      </p:sp>
      <p:sp>
        <p:nvSpPr>
          <p:cNvPr id="4" name="מציין מיקום של מספר שקופית 3"/>
          <p:cNvSpPr>
            <a:spLocks noGrp="1"/>
          </p:cNvSpPr>
          <p:nvPr>
            <p:ph type="sldNum" sz="quarter" idx="10"/>
          </p:nvPr>
        </p:nvSpPr>
        <p:spPr/>
        <p:txBody>
          <a:bodyPr/>
          <a:lstStyle/>
          <a:p>
            <a:fld id="{9827E6FF-810B-422F-8665-1C034948576C}" type="slidenum">
              <a:rPr lang="he-IL" smtClean="0"/>
              <a:t>2</a:t>
            </a:fld>
            <a:endParaRPr lang="he-IL"/>
          </a:p>
        </p:txBody>
      </p:sp>
    </p:spTree>
    <p:extLst>
      <p:ext uri="{BB962C8B-B14F-4D97-AF65-F5344CB8AC3E}">
        <p14:creationId xmlns:p14="http://schemas.microsoft.com/office/powerpoint/2010/main" val="4080168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9827E6FF-810B-422F-8665-1C034948576C}" type="slidenum">
              <a:rPr lang="he-IL" smtClean="0"/>
              <a:t>3</a:t>
            </a:fld>
            <a:endParaRPr lang="he-IL"/>
          </a:p>
        </p:txBody>
      </p:sp>
    </p:spTree>
    <p:extLst>
      <p:ext uri="{BB962C8B-B14F-4D97-AF65-F5344CB8AC3E}">
        <p14:creationId xmlns:p14="http://schemas.microsoft.com/office/powerpoint/2010/main" val="37423883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הסבירו כי :</a:t>
            </a:r>
          </a:p>
          <a:p>
            <a:pPr marL="0" marR="0" lvl="0" indent="0" algn="r" defTabSz="914400" rtl="1" eaLnBrk="1" fontAlgn="auto" latinLnBrk="0" hangingPunct="1">
              <a:lnSpc>
                <a:spcPct val="100000"/>
              </a:lnSpc>
              <a:spcBef>
                <a:spcPts val="0"/>
              </a:spcBef>
              <a:spcAft>
                <a:spcPts val="0"/>
              </a:spcAft>
              <a:buClrTx/>
              <a:buSzTx/>
              <a:buFontTx/>
              <a:buNone/>
              <a:tabLst/>
              <a:defRPr/>
            </a:pPr>
            <a:r>
              <a:rPr lang="he-IL" sz="1200" b="1" kern="1200" dirty="0" smtClean="0">
                <a:solidFill>
                  <a:schemeClr val="tx1"/>
                </a:solidFill>
                <a:effectLst/>
                <a:latin typeface="+mn-lt"/>
                <a:ea typeface="+mn-ea"/>
                <a:cs typeface="+mn-cs"/>
              </a:rPr>
              <a:t>את תפוקות השולחן העגול</a:t>
            </a:r>
            <a:r>
              <a:rPr lang="he-IL" sz="1200" kern="1200" dirty="0" smtClean="0">
                <a:solidFill>
                  <a:schemeClr val="tx1"/>
                </a:solidFill>
                <a:effectLst/>
                <a:latin typeface="+mn-lt"/>
                <a:ea typeface="+mn-ea"/>
                <a:cs typeface="+mn-cs"/>
              </a:rPr>
              <a:t> ניתן למקם על ציר, שבקצהו האחד, ה"רך" יותר: הגברת אמון, ידע וביסוס רשת מקצועית- </a:t>
            </a:r>
            <a:r>
              <a:rPr lang="he-IL" sz="1200" kern="1200" dirty="0" err="1" smtClean="0">
                <a:solidFill>
                  <a:schemeClr val="tx1"/>
                </a:solidFill>
                <a:effectLst/>
                <a:latin typeface="+mn-lt"/>
                <a:ea typeface="+mn-ea"/>
                <a:cs typeface="+mn-cs"/>
              </a:rPr>
              <a:t>ובצידו</a:t>
            </a:r>
            <a:r>
              <a:rPr lang="he-IL" sz="1200" kern="1200" dirty="0" smtClean="0">
                <a:solidFill>
                  <a:schemeClr val="tx1"/>
                </a:solidFill>
                <a:effectLst/>
                <a:latin typeface="+mn-lt"/>
                <a:ea typeface="+mn-ea"/>
                <a:cs typeface="+mn-cs"/>
              </a:rPr>
              <a:t> האחר: התייעלות וחסכון במשאבים, זיהוי צרכים חדשים, גידול בסך המענים וקבלת החלטות מושכלת יותר. תפוקות רבות אינן ניתנות למדידה או הערכה </a:t>
            </a:r>
            <a:r>
              <a:rPr lang="he-IL" sz="1200" kern="1200" dirty="0" err="1" smtClean="0">
                <a:solidFill>
                  <a:schemeClr val="tx1"/>
                </a:solidFill>
                <a:effectLst/>
                <a:latin typeface="+mn-lt"/>
                <a:ea typeface="+mn-ea"/>
                <a:cs typeface="+mn-cs"/>
              </a:rPr>
              <a:t>מיידית</a:t>
            </a:r>
            <a:r>
              <a:rPr lang="he-IL" sz="1200" kern="1200" dirty="0" smtClean="0">
                <a:solidFill>
                  <a:schemeClr val="tx1"/>
                </a:solidFill>
                <a:effectLst/>
                <a:latin typeface="+mn-lt"/>
                <a:ea typeface="+mn-ea"/>
                <a:cs typeface="+mn-cs"/>
              </a:rPr>
              <a:t> מכיוון שהמהלך "זורע זרעים" שלא תמיד ניתן לדעת מהם והיכן יניבו. ניתן להניח כי הפעלה מצטברת של שולחנות עגולים מביאה בטווח הארוך גם לשינויים במדיניות הציבורית ולהטמעה של תרבות ארגונית חדשה. </a:t>
            </a: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9827E6FF-810B-422F-8665-1C034948576C}" type="slidenum">
              <a:rPr lang="he-IL" smtClean="0"/>
              <a:t>4</a:t>
            </a:fld>
            <a:endParaRPr lang="he-IL"/>
          </a:p>
        </p:txBody>
      </p:sp>
    </p:spTree>
    <p:extLst>
      <p:ext uri="{BB962C8B-B14F-4D97-AF65-F5344CB8AC3E}">
        <p14:creationId xmlns:p14="http://schemas.microsoft.com/office/powerpoint/2010/main" val="19064387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r>
              <a:rPr lang="he-IL" dirty="0" smtClean="0"/>
              <a:t>הסבירו כי : שימו לב </a:t>
            </a:r>
            <a:r>
              <a:rPr lang="he-IL" dirty="0" err="1" smtClean="0"/>
              <a:t>להנפשות</a:t>
            </a:r>
            <a:r>
              <a:rPr lang="he-IL" dirty="0" smtClean="0"/>
              <a:t>!</a:t>
            </a:r>
            <a:r>
              <a:rPr lang="en-US" dirty="0" smtClean="0"/>
              <a:t> </a:t>
            </a:r>
            <a:endParaRPr lang="he-IL" dirty="0" smtClean="0"/>
          </a:p>
          <a:p>
            <a:pPr rtl="1"/>
            <a:r>
              <a:rPr lang="he-IL" sz="1200" b="1" u="sng" kern="1200" dirty="0" smtClean="0">
                <a:solidFill>
                  <a:schemeClr val="tx1"/>
                </a:solidFill>
                <a:effectLst/>
                <a:latin typeface="+mn-lt"/>
                <a:ea typeface="+mn-ea"/>
                <a:cs typeface="+mn-cs"/>
              </a:rPr>
              <a:t>שולחן רשותי- צוות מוביל</a:t>
            </a:r>
            <a:r>
              <a:rPr lang="he-IL" sz="1200" kern="1200" dirty="0" smtClean="0">
                <a:solidFill>
                  <a:schemeClr val="tx1"/>
                </a:solidFill>
                <a:effectLst/>
                <a:latin typeface="+mn-lt"/>
                <a:ea typeface="+mn-ea"/>
                <a:cs typeface="+mn-cs"/>
              </a:rPr>
              <a:t> בכל רשות יגבש הממצה צוות מוביל שיראה עצמו אחראי (</a:t>
            </a:r>
            <a:r>
              <a:rPr lang="en-US" sz="1200" kern="1200" dirty="0" smtClean="0">
                <a:solidFill>
                  <a:schemeClr val="tx1"/>
                </a:solidFill>
                <a:effectLst/>
                <a:latin typeface="+mn-lt"/>
                <a:ea typeface="+mn-ea"/>
                <a:cs typeface="+mn-cs"/>
              </a:rPr>
              <a:t>accountable</a:t>
            </a:r>
            <a:r>
              <a:rPr lang="he-IL" sz="1200" kern="1200" dirty="0" smtClean="0">
                <a:solidFill>
                  <a:schemeClr val="tx1"/>
                </a:solidFill>
                <a:effectLst/>
                <a:latin typeface="+mn-lt"/>
                <a:ea typeface="+mn-ea"/>
                <a:cs typeface="+mn-cs"/>
              </a:rPr>
              <a:t>) על משימת מיצוי משאבים ופיתוח כלכלי ברשות ויסייע בקידומה. הצוות המוביל יהווה את </a:t>
            </a:r>
            <a:r>
              <a:rPr lang="he-IL" sz="1200" u="sng" kern="1200" dirty="0" smtClean="0">
                <a:solidFill>
                  <a:schemeClr val="tx1"/>
                </a:solidFill>
                <a:effectLst/>
                <a:latin typeface="+mn-lt"/>
                <a:ea typeface="+mn-ea"/>
                <a:cs typeface="+mn-cs"/>
              </a:rPr>
              <a:t>השולחן המוביל ברשות</a:t>
            </a:r>
            <a:r>
              <a:rPr lang="he-IL" sz="1200" kern="1200" dirty="0" smtClean="0">
                <a:solidFill>
                  <a:schemeClr val="tx1"/>
                </a:solidFill>
                <a:effectLst/>
                <a:latin typeface="+mn-lt"/>
                <a:ea typeface="+mn-ea"/>
                <a:cs typeface="+mn-cs"/>
              </a:rPr>
              <a:t>:</a:t>
            </a:r>
            <a:endParaRPr lang="en-US" sz="1200" kern="1200" dirty="0" smtClean="0">
              <a:solidFill>
                <a:schemeClr val="tx1"/>
              </a:solidFill>
              <a:effectLst/>
              <a:latin typeface="+mn-lt"/>
              <a:ea typeface="+mn-ea"/>
              <a:cs typeface="+mn-cs"/>
            </a:endParaRPr>
          </a:p>
          <a:p>
            <a:pPr lvl="1" rtl="1"/>
            <a:r>
              <a:rPr lang="he-IL" sz="1200" b="1" kern="1200" dirty="0" smtClean="0">
                <a:solidFill>
                  <a:schemeClr val="tx1"/>
                </a:solidFill>
                <a:effectLst/>
                <a:latin typeface="+mn-lt"/>
                <a:ea typeface="+mn-ea"/>
                <a:cs typeface="+mn-cs"/>
              </a:rPr>
              <a:t>יו"ר צוות השולחן המוביל</a:t>
            </a:r>
            <a:r>
              <a:rPr lang="he-IL" sz="1200" kern="1200" dirty="0" smtClean="0">
                <a:solidFill>
                  <a:schemeClr val="tx1"/>
                </a:solidFill>
                <a:effectLst/>
                <a:latin typeface="+mn-lt"/>
                <a:ea typeface="+mn-ea"/>
                <a:cs typeface="+mn-cs"/>
              </a:rPr>
              <a:t> בכל רשות ימונה יו"ר- בכיר מטעם הרשות (ראש רשות/מזכיר/גזבר) האחראי על זימון, הכנת סדר יום והוצאת פרוטוקולים של שולחן הצוות המוביל בשיתוף עם הממצה הפועל ברשות</a:t>
            </a:r>
            <a:endParaRPr lang="en-US" sz="1200" kern="1200" dirty="0" smtClean="0">
              <a:solidFill>
                <a:schemeClr val="tx1"/>
              </a:solidFill>
              <a:effectLst/>
              <a:latin typeface="+mn-lt"/>
              <a:ea typeface="+mn-ea"/>
              <a:cs typeface="+mn-cs"/>
            </a:endParaRPr>
          </a:p>
          <a:p>
            <a:pPr lvl="1" rtl="1"/>
            <a:r>
              <a:rPr lang="he-IL" sz="1200" b="1" kern="1200" dirty="0" smtClean="0">
                <a:solidFill>
                  <a:schemeClr val="tx1"/>
                </a:solidFill>
                <a:effectLst/>
                <a:latin typeface="+mn-lt"/>
                <a:ea typeface="+mn-ea"/>
                <a:cs typeface="+mn-cs"/>
              </a:rPr>
              <a:t>הרכב שולחן הצוות המוביל </a:t>
            </a:r>
            <a:r>
              <a:rPr lang="he-IL" sz="1200" kern="1200" dirty="0" smtClean="0">
                <a:solidFill>
                  <a:schemeClr val="tx1"/>
                </a:solidFill>
                <a:effectLst/>
                <a:latin typeface="+mn-lt"/>
                <a:ea typeface="+mn-ea"/>
                <a:cs typeface="+mn-cs"/>
              </a:rPr>
              <a:t>בשלב ראשון יכלול שולחן הצוות המוביל ברשות את כלל מנהלי המחלקות ברשות המקומית. בהתאם לצורך ולנושאים אותם תקדם הרשות, יזומנו לפגישות נציגים נוספים מהרשות ו/או מהמחוז ו/או מארגונים נוספים הפועלים ברשות המקומית או בתחומים הרלוונטיים.</a:t>
            </a:r>
            <a:endParaRPr lang="en-US" sz="1200" kern="1200" dirty="0" smtClean="0">
              <a:solidFill>
                <a:schemeClr val="tx1"/>
              </a:solidFill>
              <a:effectLst/>
              <a:latin typeface="+mn-lt"/>
              <a:ea typeface="+mn-ea"/>
              <a:cs typeface="+mn-cs"/>
            </a:endParaRPr>
          </a:p>
          <a:p>
            <a:pPr rtl="1"/>
            <a:r>
              <a:rPr lang="he-IL" sz="1200" kern="1200" dirty="0" smtClean="0">
                <a:solidFill>
                  <a:schemeClr val="tx1"/>
                </a:solidFill>
                <a:effectLst/>
                <a:latin typeface="+mn-lt"/>
                <a:ea typeface="+mn-ea"/>
                <a:cs typeface="+mn-cs"/>
              </a:rPr>
              <a:t> </a:t>
            </a:r>
            <a:endParaRPr lang="en-US" sz="1600" kern="1200" dirty="0" smtClean="0">
              <a:solidFill>
                <a:schemeClr val="tx1"/>
              </a:solidFill>
              <a:effectLst/>
              <a:latin typeface="+mn-lt"/>
              <a:ea typeface="+mn-ea"/>
              <a:cs typeface="+mn-cs"/>
            </a:endParaRPr>
          </a:p>
          <a:p>
            <a:pPr rtl="1"/>
            <a:r>
              <a:rPr lang="he-IL" sz="1200" u="sng" kern="1200" dirty="0" smtClean="0">
                <a:solidFill>
                  <a:schemeClr val="tx1"/>
                </a:solidFill>
                <a:effectLst/>
                <a:latin typeface="+mn-lt"/>
                <a:ea typeface="+mn-ea"/>
                <a:cs typeface="+mn-cs"/>
              </a:rPr>
              <a:t>בשלב ראשון</a:t>
            </a:r>
            <a:r>
              <a:rPr lang="he-IL" sz="1200" kern="1200" dirty="0" smtClean="0">
                <a:solidFill>
                  <a:schemeClr val="tx1"/>
                </a:solidFill>
                <a:effectLst/>
                <a:latin typeface="+mn-lt"/>
                <a:ea typeface="+mn-ea"/>
                <a:cs typeface="+mn-cs"/>
              </a:rPr>
              <a:t>- כלל מנהלי המחלקות ברשות        </a:t>
            </a:r>
            <a:endParaRPr lang="en-US" sz="1600" kern="1200" dirty="0" smtClean="0">
              <a:solidFill>
                <a:schemeClr val="tx1"/>
              </a:solidFill>
              <a:effectLst/>
              <a:latin typeface="+mn-lt"/>
              <a:ea typeface="+mn-ea"/>
              <a:cs typeface="+mn-cs"/>
            </a:endParaRPr>
          </a:p>
          <a:p>
            <a:pPr rtl="1"/>
            <a:r>
              <a:rPr lang="he-IL" sz="1200" u="sng" kern="1200" dirty="0" smtClean="0">
                <a:solidFill>
                  <a:schemeClr val="tx1"/>
                </a:solidFill>
                <a:effectLst/>
                <a:latin typeface="+mn-lt"/>
                <a:ea typeface="+mn-ea"/>
                <a:cs typeface="+mn-cs"/>
              </a:rPr>
              <a:t>בשלב שני יתווספו גם</a:t>
            </a:r>
            <a:r>
              <a:rPr lang="he-IL" sz="1200" kern="1200" dirty="0" smtClean="0">
                <a:solidFill>
                  <a:schemeClr val="tx1"/>
                </a:solidFill>
                <a:effectLst/>
                <a:latin typeface="+mn-lt"/>
                <a:ea typeface="+mn-ea"/>
                <a:cs typeface="+mn-cs"/>
              </a:rPr>
              <a:t>- נציגי ממשל/ מחוז/ חברה אזרחית/ גופים עסקיים רלוונטיים במרחב</a:t>
            </a:r>
            <a:endParaRPr lang="en-US" sz="1600" kern="1200" dirty="0" smtClean="0">
              <a:solidFill>
                <a:schemeClr val="tx1"/>
              </a:solidFill>
              <a:effectLst/>
              <a:latin typeface="+mn-lt"/>
              <a:ea typeface="+mn-ea"/>
              <a:cs typeface="+mn-cs"/>
            </a:endParaRPr>
          </a:p>
          <a:p>
            <a:r>
              <a:rPr lang="en-US" dirty="0" smtClean="0">
                <a:effectLst/>
              </a:rPr>
              <a:t/>
            </a:r>
            <a:br>
              <a:rPr lang="en-US" dirty="0" smtClean="0">
                <a:effectLst/>
              </a:rPr>
            </a:br>
            <a:endParaRPr lang="en-US" sz="1200" kern="1200" dirty="0" smtClean="0">
              <a:solidFill>
                <a:schemeClr val="tx1"/>
              </a:solidFill>
              <a:effectLst/>
              <a:latin typeface="+mn-lt"/>
              <a:ea typeface="+mn-ea"/>
              <a:cs typeface="+mn-cs"/>
            </a:endParaRPr>
          </a:p>
          <a:p>
            <a:endParaRPr lang="he-IL" dirty="0"/>
          </a:p>
        </p:txBody>
      </p:sp>
      <p:sp>
        <p:nvSpPr>
          <p:cNvPr id="4" name="מציין מיקום של מספר שקופית 3"/>
          <p:cNvSpPr>
            <a:spLocks noGrp="1"/>
          </p:cNvSpPr>
          <p:nvPr>
            <p:ph type="sldNum" sz="quarter" idx="10"/>
          </p:nvPr>
        </p:nvSpPr>
        <p:spPr/>
        <p:txBody>
          <a:bodyPr/>
          <a:lstStyle/>
          <a:p>
            <a:fld id="{9827E6FF-810B-422F-8665-1C034948576C}" type="slidenum">
              <a:rPr lang="he-IL" smtClean="0"/>
              <a:t>5</a:t>
            </a:fld>
            <a:endParaRPr lang="he-IL"/>
          </a:p>
        </p:txBody>
      </p:sp>
    </p:spTree>
    <p:extLst>
      <p:ext uri="{BB962C8B-B14F-4D97-AF65-F5344CB8AC3E}">
        <p14:creationId xmlns:p14="http://schemas.microsoft.com/office/powerpoint/2010/main" val="19056288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9827E6FF-810B-422F-8665-1C034948576C}" type="slidenum">
              <a:rPr lang="he-IL" smtClean="0"/>
              <a:t>7</a:t>
            </a:fld>
            <a:endParaRPr lang="he-IL"/>
          </a:p>
        </p:txBody>
      </p:sp>
    </p:spTree>
    <p:extLst>
      <p:ext uri="{BB962C8B-B14F-4D97-AF65-F5344CB8AC3E}">
        <p14:creationId xmlns:p14="http://schemas.microsoft.com/office/powerpoint/2010/main" val="14914438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מציין מיקום של תמונת שקופית 1"/>
          <p:cNvSpPr>
            <a:spLocks noGrp="1" noRot="1" noChangeAspect="1"/>
          </p:cNvSpPr>
          <p:nvPr>
            <p:ph type="sldImg"/>
          </p:nvPr>
        </p:nvSpPr>
        <p:spPr/>
      </p:sp>
      <p:sp>
        <p:nvSpPr>
          <p:cNvPr id="3" name="מציין מיקום של הערות 2"/>
          <p:cNvSpPr>
            <a:spLocks noGrp="1"/>
          </p:cNvSpPr>
          <p:nvPr>
            <p:ph type="body" idx="1"/>
          </p:nvPr>
        </p:nvSpPr>
        <p:spPr/>
        <p:txBody>
          <a:bodyPr/>
          <a:lstStyle/>
          <a:p>
            <a:endParaRPr lang="he-IL" dirty="0"/>
          </a:p>
        </p:txBody>
      </p:sp>
      <p:sp>
        <p:nvSpPr>
          <p:cNvPr id="4" name="מציין מיקום של מספר שקופית 3"/>
          <p:cNvSpPr>
            <a:spLocks noGrp="1"/>
          </p:cNvSpPr>
          <p:nvPr>
            <p:ph type="sldNum" sz="quarter" idx="10"/>
          </p:nvPr>
        </p:nvSpPr>
        <p:spPr/>
        <p:txBody>
          <a:bodyPr/>
          <a:lstStyle/>
          <a:p>
            <a:fld id="{9827E6FF-810B-422F-8665-1C034948576C}" type="slidenum">
              <a:rPr lang="he-IL" smtClean="0"/>
              <a:t>8</a:t>
            </a:fld>
            <a:endParaRPr lang="he-IL"/>
          </a:p>
        </p:txBody>
      </p:sp>
    </p:spTree>
    <p:extLst>
      <p:ext uri="{BB962C8B-B14F-4D97-AF65-F5344CB8AC3E}">
        <p14:creationId xmlns:p14="http://schemas.microsoft.com/office/powerpoint/2010/main" val="39133688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A0E1FC-F744-3145-9DCC-7DDBAD44E9BA}"/>
              </a:ext>
            </a:extLst>
          </p:cNvPr>
          <p:cNvSpPr>
            <a:spLocks noGrp="1"/>
          </p:cNvSpPr>
          <p:nvPr>
            <p:ph type="ctrTitle"/>
          </p:nvPr>
        </p:nvSpPr>
        <p:spPr>
          <a:xfrm>
            <a:off x="550985" y="2556729"/>
            <a:ext cx="5040923" cy="872271"/>
          </a:xfrm>
        </p:spPr>
        <p:txBody>
          <a:bodyPr anchor="b"/>
          <a:lstStyle>
            <a:lvl1pPr algn="l" rtl="1" fontAlgn="t">
              <a:lnSpc>
                <a:spcPct val="150000"/>
              </a:lnSpc>
              <a:defRPr sz="6000" b="1" i="1">
                <a:solidFill>
                  <a:schemeClr val="accent1">
                    <a:lumMod val="50000"/>
                  </a:schemeClr>
                </a:solidFill>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a:t>
            </a:r>
          </a:p>
        </p:txBody>
      </p:sp>
    </p:spTree>
    <p:extLst>
      <p:ext uri="{BB962C8B-B14F-4D97-AF65-F5344CB8AC3E}">
        <p14:creationId xmlns:p14="http://schemas.microsoft.com/office/powerpoint/2010/main" val="4119245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8B3134A6-413F-3D4A-991B-6C226D1A61FF}"/>
              </a:ext>
            </a:extLst>
          </p:cNvPr>
          <p:cNvPicPr>
            <a:picLocks noChangeAspect="1"/>
          </p:cNvPicPr>
          <p:nvPr userDrawn="1"/>
        </p:nvPicPr>
        <p:blipFill>
          <a:blip r:embed="rId2"/>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EDA0B623-4DDA-5E4F-827A-49B204FE158F}"/>
              </a:ext>
            </a:extLst>
          </p:cNvPr>
          <p:cNvSpPr>
            <a:spLocks noGrp="1"/>
          </p:cNvSpPr>
          <p:nvPr>
            <p:ph type="title" hasCustomPrompt="1"/>
          </p:nvPr>
        </p:nvSpPr>
        <p:spPr>
          <a:xfrm>
            <a:off x="838200" y="1852612"/>
            <a:ext cx="10515600" cy="1325563"/>
          </a:xfrm>
        </p:spPr>
        <p:txBody>
          <a:bodyPr>
            <a:normAutofit/>
          </a:bodyPr>
          <a:lstStyle>
            <a:lvl1pPr algn="ctr" rtl="1">
              <a:defRPr sz="8000" b="1" i="1">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r>
              <a:rPr lang="he-IL" dirty="0"/>
              <a:t>סיכום שנה</a:t>
            </a:r>
            <a:endParaRPr lang="en-US" dirty="0"/>
          </a:p>
        </p:txBody>
      </p:sp>
      <p:sp>
        <p:nvSpPr>
          <p:cNvPr id="3" name="Date Placeholder 2">
            <a:extLst>
              <a:ext uri="{FF2B5EF4-FFF2-40B4-BE49-F238E27FC236}">
                <a16:creationId xmlns:a16="http://schemas.microsoft.com/office/drawing/2014/main" id="{71BE62C0-ED6E-7A41-B759-D7FD3400E342}"/>
              </a:ext>
            </a:extLst>
          </p:cNvPr>
          <p:cNvSpPr>
            <a:spLocks noGrp="1"/>
          </p:cNvSpPr>
          <p:nvPr>
            <p:ph type="dt" sz="half" idx="10"/>
          </p:nvPr>
        </p:nvSpPr>
        <p:spPr/>
        <p:txBody>
          <a:bodyPr/>
          <a:lstStyle/>
          <a:p>
            <a:fld id="{391C0668-5471-0442-8686-E1E1AB3F279F}" type="datetimeFigureOut">
              <a:rPr lang="en-US" smtClean="0"/>
              <a:t>10/29/2019</a:t>
            </a:fld>
            <a:endParaRPr lang="en-US"/>
          </a:p>
        </p:txBody>
      </p:sp>
      <p:sp>
        <p:nvSpPr>
          <p:cNvPr id="4" name="Footer Placeholder 3">
            <a:extLst>
              <a:ext uri="{FF2B5EF4-FFF2-40B4-BE49-F238E27FC236}">
                <a16:creationId xmlns:a16="http://schemas.microsoft.com/office/drawing/2014/main" id="{0C13A7F8-A49A-9245-B562-9634EFDFD1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4FFCA98-5560-4844-8B05-AFD29EF86F7C}"/>
              </a:ext>
            </a:extLst>
          </p:cNvPr>
          <p:cNvSpPr>
            <a:spLocks noGrp="1"/>
          </p:cNvSpPr>
          <p:nvPr>
            <p:ph type="sldNum" sz="quarter" idx="12"/>
          </p:nvPr>
        </p:nvSpPr>
        <p:spPr/>
        <p:txBody>
          <a:bodyPr/>
          <a:lstStyle/>
          <a:p>
            <a:fld id="{31D4DB62-A5B0-994F-BB2B-55DF2A124955}" type="slidenum">
              <a:rPr lang="en-US" smtClean="0"/>
              <a:t>‹#›</a:t>
            </a:fld>
            <a:endParaRPr lang="en-US"/>
          </a:p>
        </p:txBody>
      </p:sp>
      <p:sp>
        <p:nvSpPr>
          <p:cNvPr id="6" name="Rectangle 5"/>
          <p:cNvSpPr/>
          <p:nvPr userDrawn="1"/>
        </p:nvSpPr>
        <p:spPr>
          <a:xfrm>
            <a:off x="67733" y="5554133"/>
            <a:ext cx="1346200" cy="123613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b="30430"/>
          <a:stretch/>
        </p:blipFill>
        <p:spPr>
          <a:xfrm>
            <a:off x="-530224" y="5395235"/>
            <a:ext cx="2697691" cy="1326240"/>
          </a:xfrm>
          <a:prstGeom prst="rect">
            <a:avLst/>
          </a:prstGeom>
        </p:spPr>
      </p:pic>
      <p:sp>
        <p:nvSpPr>
          <p:cNvPr id="18" name="Rectangle 17"/>
          <p:cNvSpPr/>
          <p:nvPr userDrawn="1"/>
        </p:nvSpPr>
        <p:spPr>
          <a:xfrm>
            <a:off x="1505527" y="6058355"/>
            <a:ext cx="2320508" cy="731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rotWithShape="1">
          <a:blip r:embed="rId4">
            <a:extLst>
              <a:ext uri="{28A0092B-C50C-407E-A947-70E740481C1C}">
                <a14:useLocalDpi xmlns:a14="http://schemas.microsoft.com/office/drawing/2010/main" val="0"/>
              </a:ext>
            </a:extLst>
          </a:blip>
          <a:srcRect t="69679"/>
          <a:stretch/>
        </p:blipFill>
        <p:spPr>
          <a:xfrm>
            <a:off x="-809625" y="6262687"/>
            <a:ext cx="8020050" cy="1718396"/>
          </a:xfrm>
          <a:prstGeom prst="rect">
            <a:avLst/>
          </a:prstGeom>
        </p:spPr>
      </p:pic>
    </p:spTree>
    <p:extLst>
      <p:ext uri="{BB962C8B-B14F-4D97-AF65-F5344CB8AC3E}">
        <p14:creationId xmlns:p14="http://schemas.microsoft.com/office/powerpoint/2010/main" val="7660579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A5D7838-B4E9-1B43-9769-AAC66B748387}"/>
              </a:ext>
            </a:extLst>
          </p:cNvPr>
          <p:cNvPicPr>
            <a:picLocks noChangeAspect="1"/>
          </p:cNvPicPr>
          <p:nvPr userDrawn="1"/>
        </p:nvPicPr>
        <p:blipFill>
          <a:blip r:embed="rId2"/>
          <a:stretch>
            <a:fillRect/>
          </a:stretch>
        </p:blipFill>
        <p:spPr>
          <a:xfrm>
            <a:off x="0" y="0"/>
            <a:ext cx="12192000" cy="6857999"/>
          </a:xfrm>
          <a:prstGeom prst="rect">
            <a:avLst/>
          </a:prstGeom>
        </p:spPr>
      </p:pic>
      <p:sp>
        <p:nvSpPr>
          <p:cNvPr id="2" name="Title 1">
            <a:extLst>
              <a:ext uri="{FF2B5EF4-FFF2-40B4-BE49-F238E27FC236}">
                <a16:creationId xmlns:a16="http://schemas.microsoft.com/office/drawing/2014/main" id="{DA85523B-3397-D444-A95B-0A85B41F3B8A}"/>
              </a:ext>
            </a:extLst>
          </p:cNvPr>
          <p:cNvSpPr>
            <a:spLocks noGrp="1"/>
          </p:cNvSpPr>
          <p:nvPr>
            <p:ph type="title"/>
          </p:nvPr>
        </p:nvSpPr>
        <p:spPr>
          <a:xfrm>
            <a:off x="8610600" y="457199"/>
            <a:ext cx="3449595" cy="2298357"/>
          </a:xfrm>
        </p:spPr>
        <p:txBody>
          <a:bodyPr anchor="b">
            <a:noAutofit/>
          </a:bodyPr>
          <a:lstStyle>
            <a:lvl1pPr algn="r" rtl="1">
              <a:defRPr sz="4800" b="1" i="1">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0768F204-3928-004E-93D1-14B78740D806}"/>
              </a:ext>
            </a:extLst>
          </p:cNvPr>
          <p:cNvSpPr>
            <a:spLocks noGrp="1"/>
          </p:cNvSpPr>
          <p:nvPr>
            <p:ph idx="1"/>
          </p:nvPr>
        </p:nvSpPr>
        <p:spPr>
          <a:xfrm>
            <a:off x="469557" y="457200"/>
            <a:ext cx="7529383" cy="5128054"/>
          </a:xfrm>
        </p:spPr>
        <p:txBody>
          <a:bodyPr/>
          <a:lstStyle>
            <a:lvl1pPr algn="r" rtl="1">
              <a:defRPr sz="3200">
                <a:solidFill>
                  <a:schemeClr val="accent1">
                    <a:lumMod val="50000"/>
                  </a:schemeClr>
                </a:solidFill>
              </a:defRPr>
            </a:lvl1pPr>
            <a:lvl2pPr algn="r" rtl="1">
              <a:defRPr sz="2800">
                <a:solidFill>
                  <a:schemeClr val="accent1">
                    <a:lumMod val="50000"/>
                  </a:schemeClr>
                </a:solidFill>
              </a:defRPr>
            </a:lvl2pPr>
            <a:lvl3pPr algn="r" rtl="1">
              <a:defRPr sz="2400">
                <a:solidFill>
                  <a:schemeClr val="accent1">
                    <a:lumMod val="50000"/>
                  </a:schemeClr>
                </a:solidFill>
              </a:defRPr>
            </a:lvl3pPr>
            <a:lvl4pPr algn="r" rtl="1">
              <a:defRPr sz="2000">
                <a:solidFill>
                  <a:schemeClr val="accent1">
                    <a:lumMod val="50000"/>
                  </a:schemeClr>
                </a:solidFill>
              </a:defRPr>
            </a:lvl4pPr>
            <a:lvl5pPr algn="r" rtl="1">
              <a:defRPr sz="2000">
                <a:solidFill>
                  <a:schemeClr val="accent1">
                    <a:lumMod val="50000"/>
                  </a:schemeClr>
                </a:solidFill>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62D38B62-0172-824B-90A6-5BD6E1086B05}"/>
              </a:ext>
            </a:extLst>
          </p:cNvPr>
          <p:cNvSpPr>
            <a:spLocks noGrp="1"/>
          </p:cNvSpPr>
          <p:nvPr>
            <p:ph type="dt" sz="half" idx="10"/>
          </p:nvPr>
        </p:nvSpPr>
        <p:spPr/>
        <p:txBody>
          <a:bodyPr/>
          <a:lstStyle/>
          <a:p>
            <a:fld id="{391C0668-5471-0442-8686-E1E1AB3F279F}" type="datetimeFigureOut">
              <a:rPr lang="en-US" smtClean="0"/>
              <a:t>10/29/2019</a:t>
            </a:fld>
            <a:endParaRPr lang="en-US"/>
          </a:p>
        </p:txBody>
      </p:sp>
      <p:sp>
        <p:nvSpPr>
          <p:cNvPr id="6" name="Footer Placeholder 5">
            <a:extLst>
              <a:ext uri="{FF2B5EF4-FFF2-40B4-BE49-F238E27FC236}">
                <a16:creationId xmlns:a16="http://schemas.microsoft.com/office/drawing/2014/main" id="{1F3BABEE-1395-7148-A899-0898680DC2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FEEBAEC-2B02-C345-A942-2B7099A60375}"/>
              </a:ext>
            </a:extLst>
          </p:cNvPr>
          <p:cNvSpPr>
            <a:spLocks noGrp="1"/>
          </p:cNvSpPr>
          <p:nvPr>
            <p:ph type="sldNum" sz="quarter" idx="12"/>
          </p:nvPr>
        </p:nvSpPr>
        <p:spPr/>
        <p:txBody>
          <a:bodyPr/>
          <a:lstStyle/>
          <a:p>
            <a:fld id="{31D4DB62-A5B0-994F-BB2B-55DF2A124955}" type="slidenum">
              <a:rPr lang="en-US" smtClean="0"/>
              <a:t>‹#›</a:t>
            </a:fld>
            <a:endParaRPr lang="en-US"/>
          </a:p>
        </p:txBody>
      </p:sp>
      <p:sp>
        <p:nvSpPr>
          <p:cNvPr id="4" name="Rectangle 3"/>
          <p:cNvSpPr/>
          <p:nvPr userDrawn="1"/>
        </p:nvSpPr>
        <p:spPr>
          <a:xfrm>
            <a:off x="101600" y="5585254"/>
            <a:ext cx="1337733" cy="113622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rotWithShape="1">
          <a:blip r:embed="rId3">
            <a:extLst>
              <a:ext uri="{28A0092B-C50C-407E-A947-70E740481C1C}">
                <a14:useLocalDpi xmlns:a14="http://schemas.microsoft.com/office/drawing/2010/main" val="0"/>
              </a:ext>
            </a:extLst>
          </a:blip>
          <a:srcRect b="29707"/>
          <a:stretch/>
        </p:blipFill>
        <p:spPr>
          <a:xfrm>
            <a:off x="-787401" y="5196974"/>
            <a:ext cx="3115733" cy="1547656"/>
          </a:xfrm>
          <a:prstGeom prst="rect">
            <a:avLst/>
          </a:prstGeom>
        </p:spPr>
      </p:pic>
      <p:sp>
        <p:nvSpPr>
          <p:cNvPr id="10" name="Rectangle 9"/>
          <p:cNvSpPr/>
          <p:nvPr userDrawn="1"/>
        </p:nvSpPr>
        <p:spPr>
          <a:xfrm>
            <a:off x="1505527" y="6058355"/>
            <a:ext cx="2320508" cy="73191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6" name="Picture 15"/>
          <p:cNvPicPr>
            <a:picLocks noChangeAspect="1"/>
          </p:cNvPicPr>
          <p:nvPr userDrawn="1"/>
        </p:nvPicPr>
        <p:blipFill rotWithShape="1">
          <a:blip r:embed="rId4">
            <a:extLst>
              <a:ext uri="{28A0092B-C50C-407E-A947-70E740481C1C}">
                <a14:useLocalDpi xmlns:a14="http://schemas.microsoft.com/office/drawing/2010/main" val="0"/>
              </a:ext>
            </a:extLst>
          </a:blip>
          <a:srcRect t="69679"/>
          <a:stretch/>
        </p:blipFill>
        <p:spPr>
          <a:xfrm>
            <a:off x="-809625" y="6262687"/>
            <a:ext cx="8020050" cy="1718396"/>
          </a:xfrm>
          <a:prstGeom prst="rect">
            <a:avLst/>
          </a:prstGeom>
        </p:spPr>
      </p:pic>
    </p:spTree>
    <p:extLst>
      <p:ext uri="{BB962C8B-B14F-4D97-AF65-F5344CB8AC3E}">
        <p14:creationId xmlns:p14="http://schemas.microsoft.com/office/powerpoint/2010/main" val="17337844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4A65534-96F4-5B48-B81F-BC36718EA64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1DD54FA-25AA-8D4D-A04B-01069C451F1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48D168-520C-B343-A5D6-E183F51133E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1C0668-5471-0442-8686-E1E1AB3F279F}" type="datetimeFigureOut">
              <a:rPr lang="en-US" smtClean="0"/>
              <a:t>10/29/2019</a:t>
            </a:fld>
            <a:endParaRPr lang="en-US"/>
          </a:p>
        </p:txBody>
      </p:sp>
      <p:sp>
        <p:nvSpPr>
          <p:cNvPr id="5" name="Footer Placeholder 4">
            <a:extLst>
              <a:ext uri="{FF2B5EF4-FFF2-40B4-BE49-F238E27FC236}">
                <a16:creationId xmlns:a16="http://schemas.microsoft.com/office/drawing/2014/main" id="{89DAC925-1979-9049-90B6-BCB5074320C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4170381-E3ED-344E-8A45-65E29ED594C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D4DB62-A5B0-994F-BB2B-55DF2A124955}" type="slidenum">
              <a:rPr lang="en-US" smtClean="0"/>
              <a:t>‹#›</a:t>
            </a:fld>
            <a:endParaRPr lang="en-US"/>
          </a:p>
        </p:txBody>
      </p:sp>
      <p:pic>
        <p:nvPicPr>
          <p:cNvPr id="8" name="Picture 7">
            <a:extLst>
              <a:ext uri="{FF2B5EF4-FFF2-40B4-BE49-F238E27FC236}">
                <a16:creationId xmlns:a16="http://schemas.microsoft.com/office/drawing/2014/main" id="{49148BD5-0C9B-CD42-A72C-A7D346CB56FA}"/>
              </a:ext>
            </a:extLst>
          </p:cNvPr>
          <p:cNvPicPr>
            <a:picLocks noChangeAspect="1"/>
          </p:cNvPicPr>
          <p:nvPr userDrawn="1"/>
        </p:nvPicPr>
        <p:blipFill>
          <a:blip r:embed="rId5"/>
          <a:stretch>
            <a:fillRect/>
          </a:stretch>
        </p:blipFill>
        <p:spPr>
          <a:xfrm>
            <a:off x="0" y="103909"/>
            <a:ext cx="12192000" cy="6650182"/>
          </a:xfrm>
          <a:prstGeom prst="rect">
            <a:avLst/>
          </a:prstGeom>
        </p:spPr>
      </p:pic>
      <p:sp>
        <p:nvSpPr>
          <p:cNvPr id="9" name="Rectangle 8"/>
          <p:cNvSpPr/>
          <p:nvPr userDrawn="1"/>
        </p:nvSpPr>
        <p:spPr>
          <a:xfrm>
            <a:off x="149629" y="4663440"/>
            <a:ext cx="2236124" cy="20580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1560079" y="3010113"/>
            <a:ext cx="6824807" cy="4822756"/>
          </a:xfrm>
          <a:prstGeom prst="rect">
            <a:avLst/>
          </a:prstGeom>
        </p:spPr>
      </p:pic>
    </p:spTree>
    <p:extLst>
      <p:ext uri="{BB962C8B-B14F-4D97-AF65-F5344CB8AC3E}">
        <p14:creationId xmlns:p14="http://schemas.microsoft.com/office/powerpoint/2010/main" val="2231546622"/>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6"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facebook.com/dario.lavesero/videos/10215872372591655/UzpfSTYwMDYxNzEzNjpWSzoxNzU2ODg1NDMxMDQwOTg3/?query=%D7%A9%D7%99%D7%AA%D7%95%D7%A3%20%D7%A4%D7%A2%D7%95%D7%9C%D7%94%20&amp;epa=SEARCH_BOX"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www.youtube.com/watch?v=zacF1pZR1Fg&amp;fbclid=IwAR11VFQiPkQOAAZGlZHJ7FGXzfGueTKeHWKJ239YEdPDQhQ4CxuK7BzB_Y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042809" y="1852612"/>
            <a:ext cx="8112868" cy="2038452"/>
          </a:xfrm>
          <a:prstGeom prst="rect">
            <a:avLst/>
          </a:prstGeom>
          <a:solidFill>
            <a:schemeClr val="bg1"/>
          </a:solidFill>
        </p:spPr>
        <p:txBody>
          <a:bodyPr wrap="square" rtlCol="1">
            <a:spAutoFit/>
          </a:bodyPr>
          <a:lstStyle/>
          <a:p>
            <a:endParaRPr lang="he-IL" dirty="0"/>
          </a:p>
        </p:txBody>
      </p:sp>
      <p:sp>
        <p:nvSpPr>
          <p:cNvPr id="5" name="AutoShape 4" descr="×ª××¦××ª ×ª××× × ×¢×××¨ ×¡×¨×"/>
          <p:cNvSpPr>
            <a:spLocks noChangeAspect="1" noChangeArrowheads="1"/>
          </p:cNvSpPr>
          <p:nvPr/>
        </p:nvSpPr>
        <p:spPr bwMode="auto">
          <a:xfrm>
            <a:off x="-214076"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pic>
        <p:nvPicPr>
          <p:cNvPr id="2054" name="Picture 6" descr="×ª××¦××ª ×ª××× × ×¢×××¨ ×¡×¨×">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326860" y="474153"/>
            <a:ext cx="5058383" cy="5408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7677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89018" y="1440873"/>
            <a:ext cx="8285018" cy="2466109"/>
          </a:xfrm>
          <a:prstGeom prst="rect">
            <a:avLst/>
          </a:prstGeom>
          <a:solidFill>
            <a:schemeClr val="bg1"/>
          </a:solidFill>
          <a:ln>
            <a:noFill/>
          </a:ln>
        </p:spPr>
        <p:txBody>
          <a:bodyPr wrap="square" rtlCol="1">
            <a:spAutoFit/>
          </a:bodyPr>
          <a:lstStyle/>
          <a:p>
            <a:endParaRPr lang="he-IL" dirty="0"/>
          </a:p>
        </p:txBody>
      </p:sp>
      <p:pic>
        <p:nvPicPr>
          <p:cNvPr id="1026" name="Picture 2" descr="https://www.zaga.co.il/images/tabels/strike/2.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09254" y="3071578"/>
            <a:ext cx="3942715" cy="2816225"/>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702668" y="1317252"/>
            <a:ext cx="8651132" cy="1754326"/>
          </a:xfrm>
          <a:prstGeom prst="rect">
            <a:avLst/>
          </a:prstGeom>
          <a:noFill/>
        </p:spPr>
        <p:txBody>
          <a:bodyPr wrap="square" rtlCol="1">
            <a:spAutoFit/>
          </a:bodyPr>
          <a:lstStyle/>
          <a:p>
            <a:pPr algn="r"/>
            <a:r>
              <a:rPr lang="he-IL" sz="3600" b="1" dirty="0" smtClean="0"/>
              <a:t>השולחן </a:t>
            </a:r>
            <a:r>
              <a:rPr lang="he-IL" sz="3600" b="1" dirty="0" err="1"/>
              <a:t>הרשותי</a:t>
            </a:r>
            <a:r>
              <a:rPr lang="he-IL" sz="3600" dirty="0"/>
              <a:t> הוא כלי עבודה שמטרתו לבסס שגרות עבודה בתוך הרשות, לקידום </a:t>
            </a:r>
            <a:r>
              <a:rPr lang="he-IL" sz="3600" b="1" dirty="0"/>
              <a:t>עבודה רוחבית ורב מערכתית </a:t>
            </a:r>
            <a:r>
              <a:rPr lang="he-IL" sz="3600" dirty="0"/>
              <a:t>בתוך הרשות המקומית</a:t>
            </a:r>
          </a:p>
        </p:txBody>
      </p:sp>
    </p:spTree>
    <p:extLst>
      <p:ext uri="{BB962C8B-B14F-4D97-AF65-F5344CB8AC3E}">
        <p14:creationId xmlns:p14="http://schemas.microsoft.com/office/powerpoint/2010/main" val="23570622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C08C29A-084B-E34F-A324-16C4A1773F0D}"/>
              </a:ext>
            </a:extLst>
          </p:cNvPr>
          <p:cNvSpPr txBox="1">
            <a:spLocks/>
          </p:cNvSpPr>
          <p:nvPr/>
        </p:nvSpPr>
        <p:spPr>
          <a:xfrm>
            <a:off x="2059020" y="2549761"/>
            <a:ext cx="7384915" cy="1325563"/>
          </a:xfrm>
          <a:prstGeom prst="rect">
            <a:avLst/>
          </a:prstGeom>
          <a:solidFill>
            <a:schemeClr val="bg1"/>
          </a:solidFill>
        </p:spPr>
        <p:txBody>
          <a:bodyPr vert="horz" lIns="91440" tIns="45720" rIns="91440" bIns="45720" rtlCol="0" anchor="ctr">
            <a:normAutofit/>
          </a:bodyPr>
          <a:lstStyle>
            <a:lvl1pPr algn="ctr" defTabSz="914400" rtl="1" eaLnBrk="1" latinLnBrk="0" hangingPunct="1">
              <a:lnSpc>
                <a:spcPct val="90000"/>
              </a:lnSpc>
              <a:spcBef>
                <a:spcPct val="0"/>
              </a:spcBef>
              <a:buNone/>
              <a:defRPr sz="8000" b="1" i="1" kern="120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0"/>
            <a:endParaRPr lang="en-US" sz="4800" dirty="0"/>
          </a:p>
        </p:txBody>
      </p:sp>
      <p:sp>
        <p:nvSpPr>
          <p:cNvPr id="2" name="Title 1">
            <a:extLst>
              <a:ext uri="{FF2B5EF4-FFF2-40B4-BE49-F238E27FC236}">
                <a16:creationId xmlns:a16="http://schemas.microsoft.com/office/drawing/2014/main" id="{EC08C29A-084B-E34F-A324-16C4A1773F0D}"/>
              </a:ext>
            </a:extLst>
          </p:cNvPr>
          <p:cNvSpPr>
            <a:spLocks noGrp="1"/>
          </p:cNvSpPr>
          <p:nvPr>
            <p:ph type="title"/>
          </p:nvPr>
        </p:nvSpPr>
        <p:spPr>
          <a:xfrm>
            <a:off x="4533088" y="198910"/>
            <a:ext cx="7384915" cy="1325563"/>
          </a:xfrm>
        </p:spPr>
        <p:txBody>
          <a:bodyPr>
            <a:normAutofit/>
          </a:bodyPr>
          <a:lstStyle/>
          <a:p>
            <a:pPr rtl="0"/>
            <a:r>
              <a:rPr lang="he-IL" sz="4800" dirty="0" smtClean="0"/>
              <a:t>מטרות השולחן </a:t>
            </a:r>
            <a:r>
              <a:rPr lang="he-IL" sz="4800" dirty="0" err="1" smtClean="0"/>
              <a:t>הרשותי</a:t>
            </a:r>
            <a:endParaRPr lang="en-US" sz="4800" dirty="0"/>
          </a:p>
        </p:txBody>
      </p:sp>
      <p:grpSp>
        <p:nvGrpSpPr>
          <p:cNvPr id="12" name="קבוצה 11"/>
          <p:cNvGrpSpPr/>
          <p:nvPr/>
        </p:nvGrpSpPr>
        <p:grpSpPr>
          <a:xfrm>
            <a:off x="5411651" y="1373812"/>
            <a:ext cx="2520335" cy="5584740"/>
            <a:chOff x="6420256" y="1359371"/>
            <a:chExt cx="2520335" cy="5584740"/>
          </a:xfrm>
        </p:grpSpPr>
        <p:sp>
          <p:nvSpPr>
            <p:cNvPr id="15" name="TextBox 14"/>
            <p:cNvSpPr txBox="1"/>
            <p:nvPr/>
          </p:nvSpPr>
          <p:spPr>
            <a:xfrm>
              <a:off x="6420256" y="3404681"/>
              <a:ext cx="2506492" cy="3539430"/>
            </a:xfrm>
            <a:prstGeom prst="rect">
              <a:avLst/>
            </a:prstGeom>
            <a:noFill/>
          </p:spPr>
          <p:txBody>
            <a:bodyPr wrap="square" rtlCol="1">
              <a:spAutoFit/>
            </a:bodyPr>
            <a:lstStyle/>
            <a:p>
              <a:pPr lvl="0" algn="r" rtl="1"/>
              <a:r>
                <a:rPr lang="he-IL" sz="2800" dirty="0"/>
                <a:t>יצירת דיאלוג משותף ומערכתי בתחומי מדיניות, לאיגום הידע, המידע ונקודות המבט השונות בתחום מסוים</a:t>
              </a:r>
              <a:endParaRPr lang="en-US" sz="2800" dirty="0"/>
            </a:p>
            <a:p>
              <a:pPr algn="r"/>
              <a:endParaRPr lang="he-IL" sz="2800" dirty="0"/>
            </a:p>
          </p:txBody>
        </p:sp>
        <p:pic>
          <p:nvPicPr>
            <p:cNvPr id="4108" name="Picture 12" descr="Business concept vector illustration in flat caroon design, partnership concept, agreement of parties, hand shake, signing document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1819" y="1359371"/>
              <a:ext cx="2268772" cy="1656204"/>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5" name="קבוצה 4"/>
          <p:cNvGrpSpPr/>
          <p:nvPr/>
        </p:nvGrpSpPr>
        <p:grpSpPr>
          <a:xfrm>
            <a:off x="8599251" y="1201367"/>
            <a:ext cx="2645923" cy="5355076"/>
            <a:chOff x="8599251" y="1201367"/>
            <a:chExt cx="2645923" cy="5355076"/>
          </a:xfrm>
        </p:grpSpPr>
        <p:grpSp>
          <p:nvGrpSpPr>
            <p:cNvPr id="11" name="קבוצה 10"/>
            <p:cNvGrpSpPr/>
            <p:nvPr/>
          </p:nvGrpSpPr>
          <p:grpSpPr>
            <a:xfrm>
              <a:off x="9230767" y="1201367"/>
              <a:ext cx="2014407" cy="5127191"/>
              <a:chOff x="9230767" y="1532107"/>
              <a:chExt cx="2014407" cy="5127191"/>
            </a:xfrm>
          </p:grpSpPr>
          <p:pic>
            <p:nvPicPr>
              <p:cNvPr id="4104" name="Picture 8" descr="Line icon-   handshak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30767" y="1532107"/>
                <a:ext cx="1769661" cy="1828650"/>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p:nvSpPr>
            <p:spPr>
              <a:xfrm>
                <a:off x="9443935" y="3735421"/>
                <a:ext cx="1801239" cy="2923877"/>
              </a:xfrm>
              <a:prstGeom prst="rect">
                <a:avLst/>
              </a:prstGeom>
              <a:noFill/>
            </p:spPr>
            <p:txBody>
              <a:bodyPr wrap="square" rtlCol="1">
                <a:spAutoFit/>
              </a:bodyPr>
              <a:lstStyle/>
              <a:p>
                <a:pPr algn="ctr"/>
                <a:r>
                  <a:rPr lang="he-IL" sz="3200" dirty="0"/>
                  <a:t>היכרות וחשיפה בין הנציגים השונים</a:t>
                </a:r>
                <a:r>
                  <a:rPr lang="he-IL" sz="2800" dirty="0"/>
                  <a:t> </a:t>
                </a:r>
                <a:endParaRPr lang="en-US" sz="2800" dirty="0"/>
              </a:p>
              <a:p>
                <a:pPr algn="ctr"/>
                <a:endParaRPr lang="he-IL" sz="2400" dirty="0"/>
              </a:p>
            </p:txBody>
          </p:sp>
        </p:grpSp>
        <p:cxnSp>
          <p:nvCxnSpPr>
            <p:cNvPr id="4" name="מחבר ישר 3"/>
            <p:cNvCxnSpPr/>
            <p:nvPr/>
          </p:nvCxnSpPr>
          <p:spPr>
            <a:xfrm>
              <a:off x="8599251" y="1524473"/>
              <a:ext cx="0" cy="503197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grpSp>
      <p:grpSp>
        <p:nvGrpSpPr>
          <p:cNvPr id="7" name="קבוצה 6"/>
          <p:cNvGrpSpPr/>
          <p:nvPr/>
        </p:nvGrpSpPr>
        <p:grpSpPr>
          <a:xfrm>
            <a:off x="1668296" y="1373813"/>
            <a:ext cx="3464665" cy="5584739"/>
            <a:chOff x="1668296" y="1373813"/>
            <a:chExt cx="3464665" cy="5584739"/>
          </a:xfrm>
        </p:grpSpPr>
        <p:grpSp>
          <p:nvGrpSpPr>
            <p:cNvPr id="19" name="קבוצה 18"/>
            <p:cNvGrpSpPr/>
            <p:nvPr/>
          </p:nvGrpSpPr>
          <p:grpSpPr>
            <a:xfrm>
              <a:off x="1668296" y="1373813"/>
              <a:ext cx="3033408" cy="5584739"/>
              <a:chOff x="1668296" y="1373813"/>
              <a:chExt cx="3033408" cy="5584739"/>
            </a:xfrm>
          </p:grpSpPr>
          <p:sp>
            <p:nvSpPr>
              <p:cNvPr id="16" name="TextBox 15"/>
              <p:cNvSpPr txBox="1"/>
              <p:nvPr/>
            </p:nvSpPr>
            <p:spPr>
              <a:xfrm>
                <a:off x="1668296" y="3480677"/>
                <a:ext cx="3033408" cy="3477875"/>
              </a:xfrm>
              <a:prstGeom prst="rect">
                <a:avLst/>
              </a:prstGeom>
              <a:noFill/>
            </p:spPr>
            <p:txBody>
              <a:bodyPr wrap="square" rtlCol="1">
                <a:spAutoFit/>
              </a:bodyPr>
              <a:lstStyle/>
              <a:p>
                <a:pPr algn="ctr"/>
                <a:r>
                  <a:rPr lang="he-IL" sz="2800" dirty="0"/>
                  <a:t>חיזוק האמון ויכולות העבודה בשותפות בתוך ובין ארגונים, לקידום ביצוע מיטבי של פעולות ומשימות בתחום מסוים</a:t>
                </a:r>
                <a:endParaRPr lang="en-US" sz="2800" dirty="0"/>
              </a:p>
              <a:p>
                <a:pPr algn="ctr"/>
                <a:r>
                  <a:rPr lang="he-IL" sz="2800" dirty="0" smtClean="0"/>
                  <a:t> </a:t>
                </a:r>
                <a:endParaRPr lang="en-US" sz="2800" dirty="0"/>
              </a:p>
              <a:p>
                <a:pPr algn="ctr"/>
                <a:endParaRPr lang="he-IL" sz="2400" dirty="0"/>
              </a:p>
            </p:txBody>
          </p:sp>
          <p:pic>
            <p:nvPicPr>
              <p:cNvPr id="4118" name="Picture 22" descr="Heart premium icon"/>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11821" y="1373813"/>
                <a:ext cx="1656204" cy="1656204"/>
              </a:xfrm>
              <a:prstGeom prst="rect">
                <a:avLst/>
              </a:prstGeom>
              <a:noFill/>
              <a:extLst>
                <a:ext uri="{909E8E84-426E-40DD-AFC4-6F175D3DCCD1}">
                  <a14:hiddenFill xmlns:a14="http://schemas.microsoft.com/office/drawing/2010/main">
                    <a:solidFill>
                      <a:srgbClr val="FFFFFF"/>
                    </a:solidFill>
                  </a14:hiddenFill>
                </a:ext>
              </a:extLst>
            </p:spPr>
          </p:pic>
        </p:grpSp>
        <p:cxnSp>
          <p:nvCxnSpPr>
            <p:cNvPr id="17" name="מחבר ישר 16"/>
            <p:cNvCxnSpPr/>
            <p:nvPr/>
          </p:nvCxnSpPr>
          <p:spPr>
            <a:xfrm>
              <a:off x="5132961" y="1482323"/>
              <a:ext cx="0" cy="5031970"/>
            </a:xfrm>
            <a:prstGeom prst="line">
              <a:avLst/>
            </a:prstGeom>
            <a:ln w="38100">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5039645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C08C29A-084B-E34F-A324-16C4A1773F0D}"/>
              </a:ext>
            </a:extLst>
          </p:cNvPr>
          <p:cNvSpPr txBox="1">
            <a:spLocks/>
          </p:cNvSpPr>
          <p:nvPr/>
        </p:nvSpPr>
        <p:spPr>
          <a:xfrm>
            <a:off x="2059020" y="2549761"/>
            <a:ext cx="7384915" cy="1325563"/>
          </a:xfrm>
          <a:prstGeom prst="rect">
            <a:avLst/>
          </a:prstGeom>
          <a:solidFill>
            <a:schemeClr val="bg1"/>
          </a:solidFill>
        </p:spPr>
        <p:txBody>
          <a:bodyPr vert="horz" lIns="91440" tIns="45720" rIns="91440" bIns="45720" rtlCol="0" anchor="ctr">
            <a:normAutofit/>
          </a:bodyPr>
          <a:lstStyle>
            <a:lvl1pPr algn="ctr" defTabSz="914400" rtl="1" eaLnBrk="1" latinLnBrk="0" hangingPunct="1">
              <a:lnSpc>
                <a:spcPct val="90000"/>
              </a:lnSpc>
              <a:spcBef>
                <a:spcPct val="0"/>
              </a:spcBef>
              <a:buNone/>
              <a:defRPr sz="8000" b="1" i="1" kern="120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0"/>
            <a:endParaRPr lang="en-US" sz="4800" dirty="0"/>
          </a:p>
        </p:txBody>
      </p:sp>
      <p:sp>
        <p:nvSpPr>
          <p:cNvPr id="2" name="Title 1">
            <a:extLst>
              <a:ext uri="{FF2B5EF4-FFF2-40B4-BE49-F238E27FC236}">
                <a16:creationId xmlns:a16="http://schemas.microsoft.com/office/drawing/2014/main" id="{EC08C29A-084B-E34F-A324-16C4A1773F0D}"/>
              </a:ext>
            </a:extLst>
          </p:cNvPr>
          <p:cNvSpPr>
            <a:spLocks noGrp="1"/>
          </p:cNvSpPr>
          <p:nvPr>
            <p:ph type="title"/>
          </p:nvPr>
        </p:nvSpPr>
        <p:spPr>
          <a:xfrm>
            <a:off x="4533088" y="198910"/>
            <a:ext cx="7384915" cy="1325563"/>
          </a:xfrm>
        </p:spPr>
        <p:txBody>
          <a:bodyPr>
            <a:normAutofit fontScale="90000"/>
          </a:bodyPr>
          <a:lstStyle/>
          <a:p>
            <a:pPr rtl="0"/>
            <a:r>
              <a:rPr lang="he-IL" sz="4800" dirty="0" smtClean="0"/>
              <a:t>תפוקות השולחן </a:t>
            </a:r>
            <a:r>
              <a:rPr lang="he-IL" sz="4800" dirty="0" err="1" smtClean="0"/>
              <a:t>הרשותי</a:t>
            </a:r>
            <a:endParaRPr lang="en-US" sz="4800" dirty="0"/>
          </a:p>
        </p:txBody>
      </p:sp>
      <p:sp>
        <p:nvSpPr>
          <p:cNvPr id="4" name="חץ שמאלה-ימינה 3"/>
          <p:cNvSpPr/>
          <p:nvPr/>
        </p:nvSpPr>
        <p:spPr>
          <a:xfrm>
            <a:off x="4533088" y="2549761"/>
            <a:ext cx="3715967" cy="1793604"/>
          </a:xfrm>
          <a:prstGeom prst="leftRightArrow">
            <a:avLst/>
          </a:prstGeom>
        </p:spPr>
        <p:style>
          <a:lnRef idx="1">
            <a:schemeClr val="accent1"/>
          </a:lnRef>
          <a:fillRef idx="2">
            <a:schemeClr val="accent1"/>
          </a:fillRef>
          <a:effectRef idx="1">
            <a:schemeClr val="accent1"/>
          </a:effectRef>
          <a:fontRef idx="minor">
            <a:schemeClr val="dk1"/>
          </a:fontRef>
        </p:style>
        <p:txBody>
          <a:bodyPr rtlCol="1" anchor="ctr"/>
          <a:lstStyle/>
          <a:p>
            <a:pPr algn="ctr"/>
            <a:endParaRPr lang="he-IL"/>
          </a:p>
        </p:txBody>
      </p:sp>
      <p:grpSp>
        <p:nvGrpSpPr>
          <p:cNvPr id="7" name="קבוצה 6"/>
          <p:cNvGrpSpPr/>
          <p:nvPr/>
        </p:nvGrpSpPr>
        <p:grpSpPr>
          <a:xfrm>
            <a:off x="447472" y="1303507"/>
            <a:ext cx="3523033" cy="4303342"/>
            <a:chOff x="447472" y="1303507"/>
            <a:chExt cx="3523033" cy="4303342"/>
          </a:xfrm>
        </p:grpSpPr>
        <p:sp>
          <p:nvSpPr>
            <p:cNvPr id="17" name="TextBox 16"/>
            <p:cNvSpPr txBox="1"/>
            <p:nvPr/>
          </p:nvSpPr>
          <p:spPr>
            <a:xfrm>
              <a:off x="978033" y="2081720"/>
              <a:ext cx="2485013" cy="3108543"/>
            </a:xfrm>
            <a:prstGeom prst="rect">
              <a:avLst/>
            </a:prstGeom>
            <a:noFill/>
          </p:spPr>
          <p:txBody>
            <a:bodyPr wrap="square" rtlCol="1">
              <a:spAutoFit/>
            </a:bodyPr>
            <a:lstStyle/>
            <a:p>
              <a:pPr algn="ctr"/>
              <a:r>
                <a:rPr lang="he-IL" sz="2800" dirty="0"/>
                <a:t>התייעלות וחסכון במשאבים, זיהוי צרכים חדשים, גידול בסך המענים וקבלת החלטות מושכלת</a:t>
              </a:r>
              <a:r>
                <a:rPr lang="he-IL" sz="2400" dirty="0"/>
                <a:t> </a:t>
              </a:r>
            </a:p>
          </p:txBody>
        </p:sp>
        <p:sp>
          <p:nvSpPr>
            <p:cNvPr id="9" name="אליפסה 8"/>
            <p:cNvSpPr/>
            <p:nvPr/>
          </p:nvSpPr>
          <p:spPr>
            <a:xfrm>
              <a:off x="447472" y="1303507"/>
              <a:ext cx="3523033" cy="4303342"/>
            </a:xfrm>
            <a:prstGeom prst="ellipse">
              <a:avLst/>
            </a:prstGeom>
            <a:noFill/>
            <a:ln>
              <a:prstDash val="sysDash"/>
            </a:ln>
          </p:spPr>
          <p:style>
            <a:lnRef idx="2">
              <a:schemeClr val="accent1"/>
            </a:lnRef>
            <a:fillRef idx="1">
              <a:schemeClr val="lt1"/>
            </a:fillRef>
            <a:effectRef idx="0">
              <a:schemeClr val="accent1"/>
            </a:effectRef>
            <a:fontRef idx="minor">
              <a:schemeClr val="dk1"/>
            </a:fontRef>
          </p:style>
          <p:txBody>
            <a:bodyPr rtlCol="1" anchor="ctr"/>
            <a:lstStyle/>
            <a:p>
              <a:pPr algn="ctr"/>
              <a:endParaRPr lang="he-IL"/>
            </a:p>
          </p:txBody>
        </p:sp>
      </p:grpSp>
      <p:grpSp>
        <p:nvGrpSpPr>
          <p:cNvPr id="8" name="קבוצה 7"/>
          <p:cNvGrpSpPr/>
          <p:nvPr/>
        </p:nvGrpSpPr>
        <p:grpSpPr>
          <a:xfrm>
            <a:off x="8485761" y="1303507"/>
            <a:ext cx="3523033" cy="4303342"/>
            <a:chOff x="7450980" y="1303507"/>
            <a:chExt cx="3523033" cy="4303342"/>
          </a:xfrm>
        </p:grpSpPr>
        <p:sp>
          <p:nvSpPr>
            <p:cNvPr id="13" name="אליפסה 12"/>
            <p:cNvSpPr/>
            <p:nvPr/>
          </p:nvSpPr>
          <p:spPr>
            <a:xfrm>
              <a:off x="7450980" y="1303507"/>
              <a:ext cx="3523033" cy="4303342"/>
            </a:xfrm>
            <a:prstGeom prst="ellipse">
              <a:avLst/>
            </a:prstGeom>
            <a:noFill/>
            <a:ln>
              <a:prstDash val="sysDash"/>
            </a:ln>
          </p:spPr>
          <p:style>
            <a:lnRef idx="2">
              <a:schemeClr val="accent1"/>
            </a:lnRef>
            <a:fillRef idx="1">
              <a:schemeClr val="lt1"/>
            </a:fillRef>
            <a:effectRef idx="0">
              <a:schemeClr val="accent1"/>
            </a:effectRef>
            <a:fontRef idx="minor">
              <a:schemeClr val="dk1"/>
            </a:fontRef>
          </p:style>
          <p:txBody>
            <a:bodyPr rtlCol="1" anchor="ctr"/>
            <a:lstStyle/>
            <a:p>
              <a:pPr algn="ctr"/>
              <a:endParaRPr lang="he-IL"/>
            </a:p>
          </p:txBody>
        </p:sp>
        <p:sp>
          <p:nvSpPr>
            <p:cNvPr id="15" name="TextBox 14"/>
            <p:cNvSpPr txBox="1"/>
            <p:nvPr/>
          </p:nvSpPr>
          <p:spPr>
            <a:xfrm>
              <a:off x="8307413" y="2040943"/>
              <a:ext cx="1801239" cy="2923877"/>
            </a:xfrm>
            <a:prstGeom prst="rect">
              <a:avLst/>
            </a:prstGeom>
            <a:noFill/>
          </p:spPr>
          <p:txBody>
            <a:bodyPr wrap="square" rtlCol="1">
              <a:spAutoFit/>
            </a:bodyPr>
            <a:lstStyle/>
            <a:p>
              <a:pPr algn="ctr"/>
              <a:r>
                <a:rPr lang="he-IL" sz="3200" dirty="0"/>
                <a:t>הגברת אמון, ידע וביסוס רשת </a:t>
              </a:r>
              <a:r>
                <a:rPr lang="he-IL" sz="3200" dirty="0" smtClean="0"/>
                <a:t>מקצועית</a:t>
              </a:r>
              <a:endParaRPr lang="en-US" sz="2800" dirty="0"/>
            </a:p>
            <a:p>
              <a:pPr algn="ctr"/>
              <a:endParaRPr lang="he-IL" sz="2400" dirty="0"/>
            </a:p>
          </p:txBody>
        </p:sp>
      </p:grpSp>
    </p:spTree>
    <p:extLst>
      <p:ext uri="{BB962C8B-B14F-4D97-AF65-F5344CB8AC3E}">
        <p14:creationId xmlns:p14="http://schemas.microsoft.com/office/powerpoint/2010/main" val="26504324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6" presetClass="emph" presetSubtype="0" fill="hold" grpId="1" nodeType="clickEffect">
                                  <p:stCondLst>
                                    <p:cond delay="0"/>
                                  </p:stCondLst>
                                  <p:childTnLst>
                                    <p:animScale>
                                      <p:cBhvr>
                                        <p:cTn id="14" dur="2000" fill="hold"/>
                                        <p:tgtEl>
                                          <p:spTgt spid="4"/>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C08C29A-084B-E34F-A324-16C4A1773F0D}"/>
              </a:ext>
            </a:extLst>
          </p:cNvPr>
          <p:cNvSpPr txBox="1">
            <a:spLocks/>
          </p:cNvSpPr>
          <p:nvPr/>
        </p:nvSpPr>
        <p:spPr>
          <a:xfrm>
            <a:off x="2059020" y="2549761"/>
            <a:ext cx="7384915" cy="1325563"/>
          </a:xfrm>
          <a:prstGeom prst="rect">
            <a:avLst/>
          </a:prstGeom>
          <a:solidFill>
            <a:schemeClr val="bg1"/>
          </a:solidFill>
        </p:spPr>
        <p:txBody>
          <a:bodyPr vert="horz" lIns="91440" tIns="45720" rIns="91440" bIns="45720" rtlCol="0" anchor="ctr">
            <a:normAutofit/>
          </a:bodyPr>
          <a:lstStyle>
            <a:lvl1pPr algn="ctr" defTabSz="914400" rtl="1" eaLnBrk="1" latinLnBrk="0" hangingPunct="1">
              <a:lnSpc>
                <a:spcPct val="90000"/>
              </a:lnSpc>
              <a:spcBef>
                <a:spcPct val="0"/>
              </a:spcBef>
              <a:buNone/>
              <a:defRPr sz="8000" b="1" i="1" kern="120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0"/>
            <a:endParaRPr lang="en-US" sz="4800" dirty="0"/>
          </a:p>
        </p:txBody>
      </p:sp>
      <p:sp>
        <p:nvSpPr>
          <p:cNvPr id="2" name="Title 1">
            <a:extLst>
              <a:ext uri="{FF2B5EF4-FFF2-40B4-BE49-F238E27FC236}">
                <a16:creationId xmlns:a16="http://schemas.microsoft.com/office/drawing/2014/main" id="{EC08C29A-084B-E34F-A324-16C4A1773F0D}"/>
              </a:ext>
            </a:extLst>
          </p:cNvPr>
          <p:cNvSpPr>
            <a:spLocks noGrp="1"/>
          </p:cNvSpPr>
          <p:nvPr>
            <p:ph type="title"/>
          </p:nvPr>
        </p:nvSpPr>
        <p:spPr>
          <a:xfrm>
            <a:off x="4807085" y="276"/>
            <a:ext cx="7384915" cy="1325563"/>
          </a:xfrm>
        </p:spPr>
        <p:txBody>
          <a:bodyPr>
            <a:normAutofit/>
          </a:bodyPr>
          <a:lstStyle/>
          <a:p>
            <a:pPr rtl="0"/>
            <a:r>
              <a:rPr lang="he-IL" sz="4800" dirty="0" smtClean="0"/>
              <a:t>הטמעת מודל עבודה </a:t>
            </a:r>
            <a:endParaRPr lang="en-US" sz="4800" dirty="0"/>
          </a:p>
        </p:txBody>
      </p:sp>
      <p:grpSp>
        <p:nvGrpSpPr>
          <p:cNvPr id="13" name="קבוצה 12"/>
          <p:cNvGrpSpPr/>
          <p:nvPr/>
        </p:nvGrpSpPr>
        <p:grpSpPr>
          <a:xfrm>
            <a:off x="2242710" y="3979414"/>
            <a:ext cx="2670636" cy="1732782"/>
            <a:chOff x="2242710" y="3979414"/>
            <a:chExt cx="2670636" cy="1732782"/>
          </a:xfrm>
        </p:grpSpPr>
        <p:sp>
          <p:nvSpPr>
            <p:cNvPr id="18" name="חץ למטה 17"/>
            <p:cNvSpPr/>
            <p:nvPr/>
          </p:nvSpPr>
          <p:spPr>
            <a:xfrm rot="14821697">
              <a:off x="2711637" y="3510487"/>
              <a:ext cx="1732782" cy="2670636"/>
            </a:xfrm>
            <a:prstGeom prst="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he-IL" sz="2000" dirty="0">
                <a:solidFill>
                  <a:schemeClr val="tx1"/>
                </a:solidFill>
              </a:endParaRPr>
            </a:p>
          </p:txBody>
        </p:sp>
        <p:sp>
          <p:nvSpPr>
            <p:cNvPr id="19" name="TextBox 18"/>
            <p:cNvSpPr txBox="1"/>
            <p:nvPr/>
          </p:nvSpPr>
          <p:spPr>
            <a:xfrm rot="20218121">
              <a:off x="2577196" y="4768901"/>
              <a:ext cx="993192" cy="646331"/>
            </a:xfrm>
            <a:prstGeom prst="rect">
              <a:avLst/>
            </a:prstGeom>
            <a:noFill/>
          </p:spPr>
          <p:txBody>
            <a:bodyPr wrap="square" rtlCol="1">
              <a:spAutoFit/>
            </a:bodyPr>
            <a:lstStyle/>
            <a:p>
              <a:pPr algn="ctr"/>
              <a:r>
                <a:rPr lang="he-IL" dirty="0" smtClean="0"/>
                <a:t>נציגי ממשלה </a:t>
              </a:r>
              <a:endParaRPr lang="he-IL" dirty="0"/>
            </a:p>
          </p:txBody>
        </p:sp>
      </p:grpSp>
      <p:grpSp>
        <p:nvGrpSpPr>
          <p:cNvPr id="37" name="קבוצה 36"/>
          <p:cNvGrpSpPr/>
          <p:nvPr/>
        </p:nvGrpSpPr>
        <p:grpSpPr>
          <a:xfrm>
            <a:off x="5059555" y="2170765"/>
            <a:ext cx="2741578" cy="2752305"/>
            <a:chOff x="5059555" y="2170765"/>
            <a:chExt cx="2741578" cy="2752305"/>
          </a:xfrm>
        </p:grpSpPr>
        <p:sp>
          <p:nvSpPr>
            <p:cNvPr id="21" name="Oval 4">
              <a:extLst>
                <a:ext uri="{FF2B5EF4-FFF2-40B4-BE49-F238E27FC236}">
                  <a16:creationId xmlns:a16="http://schemas.microsoft.com/office/drawing/2014/main" id="{370CB4ED-AF5A-494C-AEBD-DE63CAFFF85D}"/>
                </a:ext>
              </a:extLst>
            </p:cNvPr>
            <p:cNvSpPr/>
            <p:nvPr/>
          </p:nvSpPr>
          <p:spPr>
            <a:xfrm>
              <a:off x="5059555" y="2170765"/>
              <a:ext cx="2741578" cy="2752305"/>
            </a:xfrm>
            <a:prstGeom prst="ellipse">
              <a:avLst/>
            </a:prstGeom>
            <a:solidFill>
              <a:schemeClr val="bg1"/>
            </a:solidFill>
            <a:ln>
              <a:solidFill>
                <a:srgbClr val="558ED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sp>
          <p:nvSpPr>
            <p:cNvPr id="22" name="Round Same Side Corner Rectangle 8">
              <a:extLst>
                <a:ext uri="{FF2B5EF4-FFF2-40B4-BE49-F238E27FC236}">
                  <a16:creationId xmlns:a16="http://schemas.microsoft.com/office/drawing/2014/main" id="{B7AA9804-27D5-4FF0-B73D-198F1E274BAE}"/>
                </a:ext>
              </a:extLst>
            </p:cNvPr>
            <p:cNvSpPr/>
            <p:nvPr/>
          </p:nvSpPr>
          <p:spPr>
            <a:xfrm>
              <a:off x="5804622" y="2706581"/>
              <a:ext cx="598323" cy="1640791"/>
            </a:xfrm>
            <a:custGeom>
              <a:avLst/>
              <a:gdLst/>
              <a:ahLst/>
              <a:cxnLst/>
              <a:rect l="l" t="t" r="r" b="b"/>
              <a:pathLst>
                <a:path w="609972" h="3209776">
                  <a:moveTo>
                    <a:pt x="229221" y="614154"/>
                  </a:moveTo>
                  <a:lnTo>
                    <a:pt x="609972" y="614154"/>
                  </a:lnTo>
                  <a:lnTo>
                    <a:pt x="609972" y="1885666"/>
                  </a:lnTo>
                  <a:lnTo>
                    <a:pt x="559426" y="1885666"/>
                  </a:lnTo>
                  <a:lnTo>
                    <a:pt x="559426" y="3062527"/>
                  </a:lnTo>
                  <a:cubicBezTo>
                    <a:pt x="559426" y="3143851"/>
                    <a:pt x="493500" y="3209776"/>
                    <a:pt x="412177" y="3209776"/>
                  </a:cubicBezTo>
                  <a:cubicBezTo>
                    <a:pt x="330854" y="3209776"/>
                    <a:pt x="264928" y="3143851"/>
                    <a:pt x="264928" y="3062527"/>
                  </a:cubicBezTo>
                  <a:cubicBezTo>
                    <a:pt x="266846" y="2420899"/>
                    <a:pt x="268764" y="1779271"/>
                    <a:pt x="270682" y="1137643"/>
                  </a:cubicBezTo>
                  <a:lnTo>
                    <a:pt x="235625" y="1137643"/>
                  </a:lnTo>
                  <a:lnTo>
                    <a:pt x="235625" y="1688373"/>
                  </a:lnTo>
                  <a:cubicBezTo>
                    <a:pt x="235625" y="1753439"/>
                    <a:pt x="182879" y="1806185"/>
                    <a:pt x="117813" y="1806185"/>
                  </a:cubicBezTo>
                  <a:cubicBezTo>
                    <a:pt x="52747" y="1806185"/>
                    <a:pt x="1" y="1753439"/>
                    <a:pt x="1" y="1688373"/>
                  </a:cubicBezTo>
                  <a:lnTo>
                    <a:pt x="1" y="1137643"/>
                  </a:lnTo>
                  <a:lnTo>
                    <a:pt x="0" y="1137643"/>
                  </a:lnTo>
                  <a:lnTo>
                    <a:pt x="0" y="843374"/>
                  </a:lnTo>
                  <a:cubicBezTo>
                    <a:pt x="0" y="716779"/>
                    <a:pt x="102626" y="614154"/>
                    <a:pt x="229221" y="614154"/>
                  </a:cubicBezTo>
                  <a:close/>
                  <a:moveTo>
                    <a:pt x="609355" y="0"/>
                  </a:moveTo>
                  <a:lnTo>
                    <a:pt x="609972" y="62"/>
                  </a:lnTo>
                  <a:lnTo>
                    <a:pt x="609972" y="551812"/>
                  </a:lnTo>
                  <a:cubicBezTo>
                    <a:pt x="609767" y="551874"/>
                    <a:pt x="609561" y="551874"/>
                    <a:pt x="609355" y="551874"/>
                  </a:cubicBezTo>
                  <a:cubicBezTo>
                    <a:pt x="456959" y="551874"/>
                    <a:pt x="333418" y="428333"/>
                    <a:pt x="333418" y="275937"/>
                  </a:cubicBezTo>
                  <a:cubicBezTo>
                    <a:pt x="333418" y="123541"/>
                    <a:pt x="456959" y="0"/>
                    <a:pt x="609355"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sp>
          <p:nvSpPr>
            <p:cNvPr id="23" name="Round Same Side Corner Rectangle 20">
              <a:extLst>
                <a:ext uri="{FF2B5EF4-FFF2-40B4-BE49-F238E27FC236}">
                  <a16:creationId xmlns:a16="http://schemas.microsoft.com/office/drawing/2014/main" id="{CFBDA7FC-5340-413B-BC9A-239F285F7CC4}"/>
                </a:ext>
              </a:extLst>
            </p:cNvPr>
            <p:cNvSpPr/>
            <p:nvPr/>
          </p:nvSpPr>
          <p:spPr>
            <a:xfrm rot="10800000">
              <a:off x="6488545" y="2702720"/>
              <a:ext cx="695306" cy="1627350"/>
            </a:xfrm>
            <a:custGeom>
              <a:avLst/>
              <a:gdLst/>
              <a:ahLst/>
              <a:cxnLst/>
              <a:rect l="l" t="t" r="r" b="b"/>
              <a:pathLst>
                <a:path w="762461" h="3239410">
                  <a:moveTo>
                    <a:pt x="652210" y="2594500"/>
                  </a:moveTo>
                  <a:cubicBezTo>
                    <a:pt x="531045" y="2596482"/>
                    <a:pt x="392020" y="2595783"/>
                    <a:pt x="369081" y="2530792"/>
                  </a:cubicBezTo>
                  <a:lnTo>
                    <a:pt x="6792" y="1588708"/>
                  </a:lnTo>
                  <a:cubicBezTo>
                    <a:pt x="-13490" y="1535517"/>
                    <a:pt x="13185" y="1475955"/>
                    <a:pt x="66376" y="1455672"/>
                  </a:cubicBezTo>
                  <a:cubicBezTo>
                    <a:pt x="119566" y="1435389"/>
                    <a:pt x="179128" y="1462065"/>
                    <a:pt x="199411" y="1515255"/>
                  </a:cubicBezTo>
                  <a:lnTo>
                    <a:pt x="412927" y="2075173"/>
                  </a:lnTo>
                  <a:lnTo>
                    <a:pt x="454538" y="2075173"/>
                  </a:lnTo>
                  <a:lnTo>
                    <a:pt x="185124" y="990180"/>
                  </a:lnTo>
                  <a:lnTo>
                    <a:pt x="451386" y="990180"/>
                  </a:lnTo>
                  <a:lnTo>
                    <a:pt x="451386" y="137706"/>
                  </a:lnTo>
                  <a:cubicBezTo>
                    <a:pt x="451386" y="61653"/>
                    <a:pt x="513039" y="0"/>
                    <a:pt x="589093" y="0"/>
                  </a:cubicBezTo>
                  <a:cubicBezTo>
                    <a:pt x="665146" y="0"/>
                    <a:pt x="726799" y="61653"/>
                    <a:pt x="726799" y="137706"/>
                  </a:cubicBezTo>
                  <a:lnTo>
                    <a:pt x="726799" y="990180"/>
                  </a:lnTo>
                  <a:lnTo>
                    <a:pt x="759286" y="990180"/>
                  </a:lnTo>
                  <a:cubicBezTo>
                    <a:pt x="760344" y="1524756"/>
                    <a:pt x="761403" y="2059332"/>
                    <a:pt x="762461" y="2593908"/>
                  </a:cubicBezTo>
                  <a:cubicBezTo>
                    <a:pt x="731002" y="2592882"/>
                    <a:pt x="692598" y="2593840"/>
                    <a:pt x="652210" y="2594500"/>
                  </a:cubicBezTo>
                  <a:close/>
                  <a:moveTo>
                    <a:pt x="758668" y="3209775"/>
                  </a:moveTo>
                  <a:cubicBezTo>
                    <a:pt x="606272" y="3209775"/>
                    <a:pt x="482731" y="3086234"/>
                    <a:pt x="482731" y="2933838"/>
                  </a:cubicBezTo>
                  <a:cubicBezTo>
                    <a:pt x="482731" y="2781442"/>
                    <a:pt x="606272" y="2657901"/>
                    <a:pt x="758668" y="2657901"/>
                  </a:cubicBezTo>
                  <a:cubicBezTo>
                    <a:pt x="758874" y="2657901"/>
                    <a:pt x="759080" y="2657901"/>
                    <a:pt x="759285" y="2657963"/>
                  </a:cubicBezTo>
                  <a:lnTo>
                    <a:pt x="759285" y="3209713"/>
                  </a:lnTo>
                  <a:close/>
                  <a:moveTo>
                    <a:pt x="757205" y="3239410"/>
                  </a:moveTo>
                  <a:lnTo>
                    <a:pt x="746690" y="3238350"/>
                  </a:lnTo>
                  <a:lnTo>
                    <a:pt x="759286" y="3238350"/>
                  </a:lnTo>
                  <a:lnTo>
                    <a:pt x="759286" y="3239200"/>
                  </a:lnTo>
                  <a:cubicBezTo>
                    <a:pt x="758594" y="3239407"/>
                    <a:pt x="757900" y="3239410"/>
                    <a:pt x="757205" y="323941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grpSp>
      <p:sp>
        <p:nvSpPr>
          <p:cNvPr id="24" name="Round Same Side Corner Rectangle 8">
            <a:extLst>
              <a:ext uri="{FF2B5EF4-FFF2-40B4-BE49-F238E27FC236}">
                <a16:creationId xmlns:a16="http://schemas.microsoft.com/office/drawing/2014/main" id="{E4451B41-2F0A-4F98-8F16-0D0192492445}"/>
              </a:ext>
            </a:extLst>
          </p:cNvPr>
          <p:cNvSpPr/>
          <p:nvPr/>
        </p:nvSpPr>
        <p:spPr>
          <a:xfrm>
            <a:off x="5363497" y="4012606"/>
            <a:ext cx="373949" cy="345156"/>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sp>
        <p:nvSpPr>
          <p:cNvPr id="25" name="Round Same Side Corner Rectangle 8">
            <a:extLst>
              <a:ext uri="{FF2B5EF4-FFF2-40B4-BE49-F238E27FC236}">
                <a16:creationId xmlns:a16="http://schemas.microsoft.com/office/drawing/2014/main" id="{E4451B41-2F0A-4F98-8F16-0D0192492445}"/>
              </a:ext>
            </a:extLst>
          </p:cNvPr>
          <p:cNvSpPr/>
          <p:nvPr/>
        </p:nvSpPr>
        <p:spPr>
          <a:xfrm>
            <a:off x="6203157" y="4358900"/>
            <a:ext cx="373949" cy="345156"/>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dirty="0"/>
          </a:p>
        </p:txBody>
      </p:sp>
      <p:grpSp>
        <p:nvGrpSpPr>
          <p:cNvPr id="39" name="קבוצה 38"/>
          <p:cNvGrpSpPr/>
          <p:nvPr/>
        </p:nvGrpSpPr>
        <p:grpSpPr>
          <a:xfrm>
            <a:off x="6895503" y="1656789"/>
            <a:ext cx="3542037" cy="1732782"/>
            <a:chOff x="6895503" y="1656789"/>
            <a:chExt cx="3542037" cy="1732782"/>
          </a:xfrm>
        </p:grpSpPr>
        <p:grpSp>
          <p:nvGrpSpPr>
            <p:cNvPr id="11" name="קבוצה 10"/>
            <p:cNvGrpSpPr/>
            <p:nvPr/>
          </p:nvGrpSpPr>
          <p:grpSpPr>
            <a:xfrm>
              <a:off x="7766904" y="1656789"/>
              <a:ext cx="2670636" cy="1732782"/>
              <a:chOff x="7766904" y="1656789"/>
              <a:chExt cx="2670636" cy="1732782"/>
            </a:xfrm>
          </p:grpSpPr>
          <p:sp>
            <p:nvSpPr>
              <p:cNvPr id="9" name="חץ למטה 8"/>
              <p:cNvSpPr/>
              <p:nvPr/>
            </p:nvSpPr>
            <p:spPr>
              <a:xfrm rot="3587092">
                <a:off x="8235831" y="1187862"/>
                <a:ext cx="1732782" cy="2670636"/>
              </a:xfrm>
              <a:prstGeom prst="down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he-IL" sz="2000" dirty="0">
                  <a:solidFill>
                    <a:schemeClr val="tx1"/>
                  </a:solidFill>
                </a:endParaRPr>
              </a:p>
            </p:txBody>
          </p:sp>
          <p:sp>
            <p:nvSpPr>
              <p:cNvPr id="10" name="TextBox 9"/>
              <p:cNvSpPr txBox="1"/>
              <p:nvPr/>
            </p:nvSpPr>
            <p:spPr>
              <a:xfrm rot="19870883">
                <a:off x="9034842" y="1779321"/>
                <a:ext cx="1024244" cy="923330"/>
              </a:xfrm>
              <a:prstGeom prst="rect">
                <a:avLst/>
              </a:prstGeom>
              <a:noFill/>
            </p:spPr>
            <p:txBody>
              <a:bodyPr wrap="square" rtlCol="1">
                <a:spAutoFit/>
              </a:bodyPr>
              <a:lstStyle/>
              <a:p>
                <a:r>
                  <a:rPr lang="he-IL" dirty="0" smtClean="0"/>
                  <a:t>מנהלי מחלקות ברשות </a:t>
                </a:r>
                <a:endParaRPr lang="he-IL" dirty="0"/>
              </a:p>
            </p:txBody>
          </p:sp>
        </p:grpSp>
        <p:sp>
          <p:nvSpPr>
            <p:cNvPr id="27" name="Round Same Side Corner Rectangle 8">
              <a:extLst>
                <a:ext uri="{FF2B5EF4-FFF2-40B4-BE49-F238E27FC236}">
                  <a16:creationId xmlns:a16="http://schemas.microsoft.com/office/drawing/2014/main" id="{E4451B41-2F0A-4F98-8F16-0D0192492445}"/>
                </a:ext>
              </a:extLst>
            </p:cNvPr>
            <p:cNvSpPr/>
            <p:nvPr/>
          </p:nvSpPr>
          <p:spPr>
            <a:xfrm>
              <a:off x="6895503" y="2547180"/>
              <a:ext cx="373949" cy="345156"/>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grpSp>
      <p:grpSp>
        <p:nvGrpSpPr>
          <p:cNvPr id="40" name="קבוצה 39"/>
          <p:cNvGrpSpPr/>
          <p:nvPr/>
        </p:nvGrpSpPr>
        <p:grpSpPr>
          <a:xfrm>
            <a:off x="2515262" y="1630241"/>
            <a:ext cx="3409158" cy="1732782"/>
            <a:chOff x="2515262" y="1630241"/>
            <a:chExt cx="3409158" cy="1732782"/>
          </a:xfrm>
        </p:grpSpPr>
        <p:grpSp>
          <p:nvGrpSpPr>
            <p:cNvPr id="12" name="קבוצה 11"/>
            <p:cNvGrpSpPr/>
            <p:nvPr/>
          </p:nvGrpSpPr>
          <p:grpSpPr>
            <a:xfrm>
              <a:off x="2515262" y="1630241"/>
              <a:ext cx="2670636" cy="1732782"/>
              <a:chOff x="2515262" y="1630241"/>
              <a:chExt cx="2670636" cy="1732782"/>
            </a:xfrm>
          </p:grpSpPr>
          <p:sp>
            <p:nvSpPr>
              <p:cNvPr id="15" name="חץ למטה 14"/>
              <p:cNvSpPr/>
              <p:nvPr/>
            </p:nvSpPr>
            <p:spPr>
              <a:xfrm rot="18825826">
                <a:off x="2984189" y="1161314"/>
                <a:ext cx="1732782" cy="2670636"/>
              </a:xfrm>
              <a:prstGeom prst="down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he-IL" sz="2000" dirty="0">
                  <a:solidFill>
                    <a:schemeClr val="tx1"/>
                  </a:solidFill>
                </a:endParaRPr>
              </a:p>
            </p:txBody>
          </p:sp>
          <p:sp>
            <p:nvSpPr>
              <p:cNvPr id="16" name="TextBox 15"/>
              <p:cNvSpPr txBox="1"/>
              <p:nvPr/>
            </p:nvSpPr>
            <p:spPr>
              <a:xfrm rot="2621063">
                <a:off x="2986315" y="1778440"/>
                <a:ext cx="972219" cy="646331"/>
              </a:xfrm>
              <a:prstGeom prst="rect">
                <a:avLst/>
              </a:prstGeom>
              <a:noFill/>
            </p:spPr>
            <p:txBody>
              <a:bodyPr wrap="square" rtlCol="1">
                <a:spAutoFit/>
              </a:bodyPr>
              <a:lstStyle/>
              <a:p>
                <a:pPr algn="ctr"/>
                <a:r>
                  <a:rPr lang="he-IL" dirty="0" err="1" smtClean="0"/>
                  <a:t>יו'ר</a:t>
                </a:r>
                <a:r>
                  <a:rPr lang="he-IL" dirty="0" smtClean="0"/>
                  <a:t> השולחן  </a:t>
                </a:r>
                <a:endParaRPr lang="he-IL" dirty="0"/>
              </a:p>
            </p:txBody>
          </p:sp>
        </p:grpSp>
        <p:sp>
          <p:nvSpPr>
            <p:cNvPr id="29" name="Round Same Side Corner Rectangle 8">
              <a:extLst>
                <a:ext uri="{FF2B5EF4-FFF2-40B4-BE49-F238E27FC236}">
                  <a16:creationId xmlns:a16="http://schemas.microsoft.com/office/drawing/2014/main" id="{E4451B41-2F0A-4F98-8F16-0D0192492445}"/>
                </a:ext>
              </a:extLst>
            </p:cNvPr>
            <p:cNvSpPr/>
            <p:nvPr/>
          </p:nvSpPr>
          <p:spPr>
            <a:xfrm>
              <a:off x="5550471" y="2534417"/>
              <a:ext cx="373949" cy="345156"/>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grpSp>
      <p:sp>
        <p:nvSpPr>
          <p:cNvPr id="30" name="Round Same Side Corner Rectangle 8">
            <a:extLst>
              <a:ext uri="{FF2B5EF4-FFF2-40B4-BE49-F238E27FC236}">
                <a16:creationId xmlns:a16="http://schemas.microsoft.com/office/drawing/2014/main" id="{E4451B41-2F0A-4F98-8F16-0D0192492445}"/>
              </a:ext>
            </a:extLst>
          </p:cNvPr>
          <p:cNvSpPr/>
          <p:nvPr/>
        </p:nvSpPr>
        <p:spPr>
          <a:xfrm>
            <a:off x="5294417" y="3478455"/>
            <a:ext cx="373949" cy="345156"/>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grpSp>
        <p:nvGrpSpPr>
          <p:cNvPr id="41" name="קבוצה 40"/>
          <p:cNvGrpSpPr/>
          <p:nvPr/>
        </p:nvGrpSpPr>
        <p:grpSpPr>
          <a:xfrm>
            <a:off x="7069336" y="3374340"/>
            <a:ext cx="3368204" cy="2567135"/>
            <a:chOff x="7069336" y="3374340"/>
            <a:chExt cx="3368204" cy="2567135"/>
          </a:xfrm>
        </p:grpSpPr>
        <p:grpSp>
          <p:nvGrpSpPr>
            <p:cNvPr id="38" name="קבוצה 37"/>
            <p:cNvGrpSpPr/>
            <p:nvPr/>
          </p:nvGrpSpPr>
          <p:grpSpPr>
            <a:xfrm>
              <a:off x="7069336" y="3374340"/>
              <a:ext cx="574065" cy="955730"/>
              <a:chOff x="7069336" y="3374340"/>
              <a:chExt cx="574065" cy="955730"/>
            </a:xfrm>
          </p:grpSpPr>
          <p:sp>
            <p:nvSpPr>
              <p:cNvPr id="26" name="Round Same Side Corner Rectangle 8">
                <a:extLst>
                  <a:ext uri="{FF2B5EF4-FFF2-40B4-BE49-F238E27FC236}">
                    <a16:creationId xmlns:a16="http://schemas.microsoft.com/office/drawing/2014/main" id="{E4451B41-2F0A-4F98-8F16-0D0192492445}"/>
                  </a:ext>
                </a:extLst>
              </p:cNvPr>
              <p:cNvSpPr/>
              <p:nvPr/>
            </p:nvSpPr>
            <p:spPr>
              <a:xfrm>
                <a:off x="7269452" y="3374340"/>
                <a:ext cx="373949" cy="345156"/>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sp>
            <p:nvSpPr>
              <p:cNvPr id="28" name="Round Same Side Corner Rectangle 8">
                <a:extLst>
                  <a:ext uri="{FF2B5EF4-FFF2-40B4-BE49-F238E27FC236}">
                    <a16:creationId xmlns:a16="http://schemas.microsoft.com/office/drawing/2014/main" id="{E4451B41-2F0A-4F98-8F16-0D0192492445}"/>
                  </a:ext>
                </a:extLst>
              </p:cNvPr>
              <p:cNvSpPr/>
              <p:nvPr/>
            </p:nvSpPr>
            <p:spPr>
              <a:xfrm>
                <a:off x="7069336" y="3984914"/>
                <a:ext cx="373949" cy="345156"/>
              </a:xfrm>
              <a:custGeom>
                <a:avLst/>
                <a:gdLst/>
                <a:ahLst/>
                <a:cxnLst/>
                <a:rect l="l" t="t" r="r" b="b"/>
                <a:pathLst>
                  <a:path w="3197597" h="3202496">
                    <a:moveTo>
                      <a:pt x="601421" y="1611393"/>
                    </a:moveTo>
                    <a:lnTo>
                      <a:pt x="2596176" y="1611393"/>
                    </a:lnTo>
                    <a:cubicBezTo>
                      <a:pt x="2928331" y="1611393"/>
                      <a:pt x="3197594" y="1880656"/>
                      <a:pt x="3197594" y="2212811"/>
                    </a:cubicBezTo>
                    <a:lnTo>
                      <a:pt x="3197594" y="2776360"/>
                    </a:lnTo>
                    <a:lnTo>
                      <a:pt x="3197597" y="2776360"/>
                    </a:lnTo>
                    <a:lnTo>
                      <a:pt x="3197597" y="2914824"/>
                    </a:lnTo>
                    <a:lnTo>
                      <a:pt x="3197198" y="2914824"/>
                    </a:lnTo>
                    <a:lnTo>
                      <a:pt x="3197198" y="3202496"/>
                    </a:lnTo>
                    <a:lnTo>
                      <a:pt x="398" y="3202496"/>
                    </a:lnTo>
                    <a:lnTo>
                      <a:pt x="398" y="2914824"/>
                    </a:lnTo>
                    <a:lnTo>
                      <a:pt x="0" y="2914824"/>
                    </a:lnTo>
                    <a:lnTo>
                      <a:pt x="0" y="2212811"/>
                    </a:lnTo>
                    <a:cubicBezTo>
                      <a:pt x="0" y="1880656"/>
                      <a:pt x="269266" y="1611393"/>
                      <a:pt x="601421" y="1611393"/>
                    </a:cubicBezTo>
                    <a:close/>
                    <a:moveTo>
                      <a:pt x="1598801" y="0"/>
                    </a:moveTo>
                    <a:cubicBezTo>
                      <a:pt x="1998649" y="0"/>
                      <a:pt x="2322791" y="324142"/>
                      <a:pt x="2322791" y="723993"/>
                    </a:cubicBezTo>
                    <a:cubicBezTo>
                      <a:pt x="2322791" y="1123843"/>
                      <a:pt x="1998649" y="1447985"/>
                      <a:pt x="1598801" y="1447985"/>
                    </a:cubicBezTo>
                    <a:cubicBezTo>
                      <a:pt x="1198951" y="1447985"/>
                      <a:pt x="874809" y="1123843"/>
                      <a:pt x="874809" y="723993"/>
                    </a:cubicBezTo>
                    <a:cubicBezTo>
                      <a:pt x="874809" y="324142"/>
                      <a:pt x="1198951" y="0"/>
                      <a:pt x="1598801" y="0"/>
                    </a:cubicBezTo>
                    <a:close/>
                  </a:path>
                </a:pathLst>
              </a:cu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he-IL"/>
              </a:p>
            </p:txBody>
          </p:sp>
        </p:grpSp>
        <p:grpSp>
          <p:nvGrpSpPr>
            <p:cNvPr id="36" name="קבוצה 35"/>
            <p:cNvGrpSpPr/>
            <p:nvPr/>
          </p:nvGrpSpPr>
          <p:grpSpPr>
            <a:xfrm>
              <a:off x="7766904" y="4208693"/>
              <a:ext cx="2670636" cy="1732782"/>
              <a:chOff x="7766904" y="4208693"/>
              <a:chExt cx="2670636" cy="1732782"/>
            </a:xfrm>
          </p:grpSpPr>
          <p:sp>
            <p:nvSpPr>
              <p:cNvPr id="31" name="חץ למטה 30"/>
              <p:cNvSpPr/>
              <p:nvPr/>
            </p:nvSpPr>
            <p:spPr>
              <a:xfrm rot="7493647">
                <a:off x="8235831" y="3739766"/>
                <a:ext cx="1732782" cy="2670636"/>
              </a:xfrm>
              <a:prstGeom prst="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he-IL" dirty="0"/>
              </a:p>
            </p:txBody>
          </p:sp>
          <p:sp>
            <p:nvSpPr>
              <p:cNvPr id="32" name="TextBox 31"/>
              <p:cNvSpPr txBox="1"/>
              <p:nvPr/>
            </p:nvSpPr>
            <p:spPr>
              <a:xfrm rot="2180082">
                <a:off x="8701590" y="4953975"/>
                <a:ext cx="1449726" cy="646331"/>
              </a:xfrm>
              <a:prstGeom prst="rect">
                <a:avLst/>
              </a:prstGeom>
              <a:noFill/>
            </p:spPr>
            <p:txBody>
              <a:bodyPr wrap="square" rtlCol="1">
                <a:spAutoFit/>
              </a:bodyPr>
              <a:lstStyle/>
              <a:p>
                <a:pPr algn="ctr"/>
                <a:r>
                  <a:rPr lang="he-IL" dirty="0"/>
                  <a:t>נציגי </a:t>
                </a:r>
                <a:r>
                  <a:rPr lang="he-IL" dirty="0" smtClean="0"/>
                  <a:t>עסקים אזוריים </a:t>
                </a:r>
                <a:endParaRPr lang="he-IL" dirty="0"/>
              </a:p>
            </p:txBody>
          </p:sp>
        </p:grpSp>
      </p:grpSp>
      <p:grpSp>
        <p:nvGrpSpPr>
          <p:cNvPr id="35" name="קבוצה 34"/>
          <p:cNvGrpSpPr/>
          <p:nvPr/>
        </p:nvGrpSpPr>
        <p:grpSpPr>
          <a:xfrm>
            <a:off x="5581412" y="5119290"/>
            <a:ext cx="1555464" cy="1705349"/>
            <a:chOff x="5581412" y="5119290"/>
            <a:chExt cx="1555464" cy="1705349"/>
          </a:xfrm>
        </p:grpSpPr>
        <p:sp>
          <p:nvSpPr>
            <p:cNvPr id="33" name="חץ למטה 32"/>
            <p:cNvSpPr/>
            <p:nvPr/>
          </p:nvSpPr>
          <p:spPr>
            <a:xfrm rot="10800000">
              <a:off x="5581412" y="5119290"/>
              <a:ext cx="1555464" cy="1642768"/>
            </a:xfrm>
            <a:prstGeom prst="downArrow">
              <a:avLst/>
            </a:prstGeom>
          </p:spPr>
          <p:style>
            <a:lnRef idx="1">
              <a:schemeClr val="accent4"/>
            </a:lnRef>
            <a:fillRef idx="2">
              <a:schemeClr val="accent4"/>
            </a:fillRef>
            <a:effectRef idx="1">
              <a:schemeClr val="accent4"/>
            </a:effectRef>
            <a:fontRef idx="minor">
              <a:schemeClr val="dk1"/>
            </a:fontRef>
          </p:style>
          <p:txBody>
            <a:bodyPr rtlCol="1" anchor="ctr"/>
            <a:lstStyle/>
            <a:p>
              <a:pPr algn="ctr"/>
              <a:endParaRPr lang="he-IL" dirty="0"/>
            </a:p>
          </p:txBody>
        </p:sp>
        <p:sp>
          <p:nvSpPr>
            <p:cNvPr id="34" name="TextBox 33"/>
            <p:cNvSpPr txBox="1"/>
            <p:nvPr/>
          </p:nvSpPr>
          <p:spPr>
            <a:xfrm rot="5486435">
              <a:off x="5705576" y="5832569"/>
              <a:ext cx="1337808" cy="646331"/>
            </a:xfrm>
            <a:prstGeom prst="rect">
              <a:avLst/>
            </a:prstGeom>
            <a:noFill/>
          </p:spPr>
          <p:txBody>
            <a:bodyPr wrap="square" rtlCol="1">
              <a:spAutoFit/>
            </a:bodyPr>
            <a:lstStyle/>
            <a:p>
              <a:pPr algn="ctr"/>
              <a:r>
                <a:rPr lang="he-IL" dirty="0"/>
                <a:t>נציגי </a:t>
              </a:r>
              <a:r>
                <a:rPr lang="he-IL" dirty="0" smtClean="0"/>
                <a:t>חברה אזרחית </a:t>
              </a:r>
              <a:endParaRPr lang="he-IL" dirty="0"/>
            </a:p>
          </p:txBody>
        </p:sp>
      </p:grpSp>
    </p:spTree>
    <p:extLst>
      <p:ext uri="{BB962C8B-B14F-4D97-AF65-F5344CB8AC3E}">
        <p14:creationId xmlns:p14="http://schemas.microsoft.com/office/powerpoint/2010/main" val="18731317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9"/>
                                        </p:tgtEl>
                                        <p:attrNameLst>
                                          <p:attrName>style.visibility</p:attrName>
                                        </p:attrNameLst>
                                      </p:cBhvr>
                                      <p:to>
                                        <p:strVal val="visible"/>
                                      </p:to>
                                    </p:set>
                                    <p:anim calcmode="lin" valueType="num">
                                      <p:cBhvr additive="base">
                                        <p:cTn id="7" dur="500" fill="hold"/>
                                        <p:tgtEl>
                                          <p:spTgt spid="39"/>
                                        </p:tgtEl>
                                        <p:attrNameLst>
                                          <p:attrName>ppt_x</p:attrName>
                                        </p:attrNameLst>
                                      </p:cBhvr>
                                      <p:tavLst>
                                        <p:tav tm="0">
                                          <p:val>
                                            <p:strVal val="#ppt_x"/>
                                          </p:val>
                                        </p:tav>
                                        <p:tav tm="100000">
                                          <p:val>
                                            <p:strVal val="#ppt_x"/>
                                          </p:val>
                                        </p:tav>
                                      </p:tavLst>
                                    </p:anim>
                                    <p:anim calcmode="lin" valueType="num">
                                      <p:cBhvr additive="base">
                                        <p:cTn id="8" dur="500" fill="hold"/>
                                        <p:tgtEl>
                                          <p:spTgt spid="3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0"/>
                                        </p:tgtEl>
                                        <p:attrNameLst>
                                          <p:attrName>style.visibility</p:attrName>
                                        </p:attrNameLst>
                                      </p:cBhvr>
                                      <p:to>
                                        <p:strVal val="visible"/>
                                      </p:to>
                                    </p:set>
                                    <p:anim calcmode="lin" valueType="num">
                                      <p:cBhvr additive="base">
                                        <p:cTn id="13" dur="500" fill="hold"/>
                                        <p:tgtEl>
                                          <p:spTgt spid="40"/>
                                        </p:tgtEl>
                                        <p:attrNameLst>
                                          <p:attrName>ppt_x</p:attrName>
                                        </p:attrNameLst>
                                      </p:cBhvr>
                                      <p:tavLst>
                                        <p:tav tm="0">
                                          <p:val>
                                            <p:strVal val="#ppt_x"/>
                                          </p:val>
                                        </p:tav>
                                        <p:tav tm="100000">
                                          <p:val>
                                            <p:strVal val="#ppt_x"/>
                                          </p:val>
                                        </p:tav>
                                      </p:tavLst>
                                    </p:anim>
                                    <p:anim calcmode="lin" valueType="num">
                                      <p:cBhvr additive="base">
                                        <p:cTn id="14" dur="500" fill="hold"/>
                                        <p:tgtEl>
                                          <p:spTgt spid="4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500" fill="hold"/>
                                        <p:tgtEl>
                                          <p:spTgt spid="35"/>
                                        </p:tgtEl>
                                        <p:attrNameLst>
                                          <p:attrName>ppt_x</p:attrName>
                                        </p:attrNameLst>
                                      </p:cBhvr>
                                      <p:tavLst>
                                        <p:tav tm="0">
                                          <p:val>
                                            <p:strVal val="#ppt_x"/>
                                          </p:val>
                                        </p:tav>
                                        <p:tav tm="100000">
                                          <p:val>
                                            <p:strVal val="#ppt_x"/>
                                          </p:val>
                                        </p:tav>
                                      </p:tavLst>
                                    </p:anim>
                                    <p:anim calcmode="lin" valueType="num">
                                      <p:cBhvr additive="base">
                                        <p:cTn id="20" dur="500" fill="hold"/>
                                        <p:tgtEl>
                                          <p:spTgt spid="35"/>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additive="base">
                                        <p:cTn id="23" dur="500" fill="hold"/>
                                        <p:tgtEl>
                                          <p:spTgt spid="25"/>
                                        </p:tgtEl>
                                        <p:attrNameLst>
                                          <p:attrName>ppt_x</p:attrName>
                                        </p:attrNameLst>
                                      </p:cBhvr>
                                      <p:tavLst>
                                        <p:tav tm="0">
                                          <p:val>
                                            <p:strVal val="#ppt_x"/>
                                          </p:val>
                                        </p:tav>
                                        <p:tav tm="100000">
                                          <p:val>
                                            <p:strVal val="#ppt_x"/>
                                          </p:val>
                                        </p:tav>
                                      </p:tavLst>
                                    </p:anim>
                                    <p:anim calcmode="lin" valueType="num">
                                      <p:cBhvr additive="base">
                                        <p:cTn id="24"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3"/>
                                        </p:tgtEl>
                                        <p:attrNameLst>
                                          <p:attrName>style.visibility</p:attrName>
                                        </p:attrNameLst>
                                      </p:cBhvr>
                                      <p:to>
                                        <p:strVal val="visible"/>
                                      </p:to>
                                    </p:set>
                                    <p:anim calcmode="lin" valueType="num">
                                      <p:cBhvr additive="base">
                                        <p:cTn id="29" dur="500" fill="hold"/>
                                        <p:tgtEl>
                                          <p:spTgt spid="13"/>
                                        </p:tgtEl>
                                        <p:attrNameLst>
                                          <p:attrName>ppt_x</p:attrName>
                                        </p:attrNameLst>
                                      </p:cBhvr>
                                      <p:tavLst>
                                        <p:tav tm="0">
                                          <p:val>
                                            <p:strVal val="#ppt_x"/>
                                          </p:val>
                                        </p:tav>
                                        <p:tav tm="100000">
                                          <p:val>
                                            <p:strVal val="#ppt_x"/>
                                          </p:val>
                                        </p:tav>
                                      </p:tavLst>
                                    </p:anim>
                                    <p:anim calcmode="lin" valueType="num">
                                      <p:cBhvr additive="base">
                                        <p:cTn id="30" dur="500" fill="hold"/>
                                        <p:tgtEl>
                                          <p:spTgt spid="13"/>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anim calcmode="lin" valueType="num">
                                      <p:cBhvr additive="base">
                                        <p:cTn id="33" dur="500" fill="hold"/>
                                        <p:tgtEl>
                                          <p:spTgt spid="24"/>
                                        </p:tgtEl>
                                        <p:attrNameLst>
                                          <p:attrName>ppt_x</p:attrName>
                                        </p:attrNameLst>
                                      </p:cBhvr>
                                      <p:tavLst>
                                        <p:tav tm="0">
                                          <p:val>
                                            <p:strVal val="#ppt_x"/>
                                          </p:val>
                                        </p:tav>
                                        <p:tav tm="100000">
                                          <p:val>
                                            <p:strVal val="#ppt_x"/>
                                          </p:val>
                                        </p:tav>
                                      </p:tavLst>
                                    </p:anim>
                                    <p:anim calcmode="lin" valueType="num">
                                      <p:cBhvr additive="base">
                                        <p:cTn id="34" dur="500" fill="hold"/>
                                        <p:tgtEl>
                                          <p:spTgt spid="24"/>
                                        </p:tgtEl>
                                        <p:attrNameLst>
                                          <p:attrName>ppt_y</p:attrName>
                                        </p:attrNameLst>
                                      </p:cBhvr>
                                      <p:tavLst>
                                        <p:tav tm="0">
                                          <p:val>
                                            <p:strVal val="1+#ppt_h/2"/>
                                          </p:val>
                                        </p:tav>
                                        <p:tav tm="100000">
                                          <p:val>
                                            <p:strVal val="#ppt_y"/>
                                          </p:val>
                                        </p:tav>
                                      </p:tavLst>
                                    </p:anim>
                                  </p:childTnLst>
                                </p:cTn>
                              </p:par>
                              <p:par>
                                <p:cTn id="35" presetID="2" presetClass="entr" presetSubtype="4" fill="hold" grpId="0" nodeType="withEffect">
                                  <p:stCondLst>
                                    <p:cond delay="0"/>
                                  </p:stCondLst>
                                  <p:childTnLst>
                                    <p:set>
                                      <p:cBhvr>
                                        <p:cTn id="36" dur="1" fill="hold">
                                          <p:stCondLst>
                                            <p:cond delay="0"/>
                                          </p:stCondLst>
                                        </p:cTn>
                                        <p:tgtEl>
                                          <p:spTgt spid="30"/>
                                        </p:tgtEl>
                                        <p:attrNameLst>
                                          <p:attrName>style.visibility</p:attrName>
                                        </p:attrNameLst>
                                      </p:cBhvr>
                                      <p:to>
                                        <p:strVal val="visible"/>
                                      </p:to>
                                    </p:set>
                                    <p:anim calcmode="lin" valueType="num">
                                      <p:cBhvr additive="base">
                                        <p:cTn id="37" dur="500" fill="hold"/>
                                        <p:tgtEl>
                                          <p:spTgt spid="30"/>
                                        </p:tgtEl>
                                        <p:attrNameLst>
                                          <p:attrName>ppt_x</p:attrName>
                                        </p:attrNameLst>
                                      </p:cBhvr>
                                      <p:tavLst>
                                        <p:tav tm="0">
                                          <p:val>
                                            <p:strVal val="#ppt_x"/>
                                          </p:val>
                                        </p:tav>
                                        <p:tav tm="100000">
                                          <p:val>
                                            <p:strVal val="#ppt_x"/>
                                          </p:val>
                                        </p:tav>
                                      </p:tavLst>
                                    </p:anim>
                                    <p:anim calcmode="lin" valueType="num">
                                      <p:cBhvr additive="base">
                                        <p:cTn id="38"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41"/>
                                        </p:tgtEl>
                                        <p:attrNameLst>
                                          <p:attrName>style.visibility</p:attrName>
                                        </p:attrNameLst>
                                      </p:cBhvr>
                                      <p:to>
                                        <p:strVal val="visible"/>
                                      </p:to>
                                    </p:set>
                                    <p:anim calcmode="lin" valueType="num">
                                      <p:cBhvr additive="base">
                                        <p:cTn id="43" dur="500" fill="hold"/>
                                        <p:tgtEl>
                                          <p:spTgt spid="41"/>
                                        </p:tgtEl>
                                        <p:attrNameLst>
                                          <p:attrName>ppt_x</p:attrName>
                                        </p:attrNameLst>
                                      </p:cBhvr>
                                      <p:tavLst>
                                        <p:tav tm="0">
                                          <p:val>
                                            <p:strVal val="#ppt_x"/>
                                          </p:val>
                                        </p:tav>
                                        <p:tav tm="100000">
                                          <p:val>
                                            <p:strVal val="#ppt_x"/>
                                          </p:val>
                                        </p:tav>
                                      </p:tavLst>
                                    </p:anim>
                                    <p:anim calcmode="lin" valueType="num">
                                      <p:cBhvr additive="base">
                                        <p:cTn id="44" dur="500" fill="hold"/>
                                        <p:tgtEl>
                                          <p:spTgt spid="4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P spid="3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endParaRPr lang="he-IL"/>
          </a:p>
        </p:txBody>
      </p:sp>
      <p:sp>
        <p:nvSpPr>
          <p:cNvPr id="4" name="מלבן 3"/>
          <p:cNvSpPr/>
          <p:nvPr/>
        </p:nvSpPr>
        <p:spPr>
          <a:xfrm>
            <a:off x="1556426" y="1634246"/>
            <a:ext cx="9797374" cy="260701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he-IL"/>
          </a:p>
        </p:txBody>
      </p:sp>
      <p:sp>
        <p:nvSpPr>
          <p:cNvPr id="5" name="Title 1">
            <a:extLst>
              <a:ext uri="{FF2B5EF4-FFF2-40B4-BE49-F238E27FC236}">
                <a16:creationId xmlns:a16="http://schemas.microsoft.com/office/drawing/2014/main" id="{EC08C29A-084B-E34F-A324-16C4A1773F0D}"/>
              </a:ext>
            </a:extLst>
          </p:cNvPr>
          <p:cNvSpPr txBox="1">
            <a:spLocks/>
          </p:cNvSpPr>
          <p:nvPr/>
        </p:nvSpPr>
        <p:spPr>
          <a:xfrm>
            <a:off x="214009" y="276"/>
            <a:ext cx="11977991" cy="1325563"/>
          </a:xfrm>
          <a:prstGeom prst="rect">
            <a:avLst/>
          </a:prstGeom>
        </p:spPr>
        <p:txBody>
          <a:bodyPr vert="horz" lIns="91440" tIns="45720" rIns="91440" bIns="45720" rtlCol="0" anchor="ctr">
            <a:normAutofit fontScale="70000" lnSpcReduction="20000"/>
          </a:bodyPr>
          <a:lstStyle>
            <a:lvl1pPr algn="ctr" defTabSz="914400" rtl="1" eaLnBrk="1" latinLnBrk="0" hangingPunct="1">
              <a:lnSpc>
                <a:spcPct val="90000"/>
              </a:lnSpc>
              <a:spcBef>
                <a:spcPct val="0"/>
              </a:spcBef>
              <a:buNone/>
              <a:defRPr sz="8000" b="1" i="1" kern="1200">
                <a:solidFill>
                  <a:schemeClr val="accent1">
                    <a:lumMod val="75000"/>
                  </a:schemeClr>
                </a:solidFill>
                <a:latin typeface="Tahoma" panose="020B0604030504040204" pitchFamily="34" charset="0"/>
                <a:ea typeface="Tahoma" panose="020B0604030504040204" pitchFamily="34" charset="0"/>
                <a:cs typeface="Tahoma" panose="020B0604030504040204" pitchFamily="34" charset="0"/>
              </a:defRPr>
            </a:lvl1pPr>
          </a:lstStyle>
          <a:p>
            <a:pPr rtl="0"/>
            <a:r>
              <a:rPr lang="he-IL" dirty="0"/>
              <a:t>בניית השולחן- יצירת הסכמות </a:t>
            </a:r>
            <a:r>
              <a:rPr lang="he-IL" sz="4800" dirty="0" smtClean="0"/>
              <a:t> </a:t>
            </a:r>
            <a:endParaRPr lang="en-US" sz="4800" dirty="0"/>
          </a:p>
        </p:txBody>
      </p:sp>
      <p:graphicFrame>
        <p:nvGraphicFramePr>
          <p:cNvPr id="7" name="דיאגרמה 6"/>
          <p:cNvGraphicFramePr/>
          <p:nvPr>
            <p:extLst>
              <p:ext uri="{D42A27DB-BD31-4B8C-83A1-F6EECF244321}">
                <p14:modId xmlns:p14="http://schemas.microsoft.com/office/powerpoint/2010/main" val="948929576"/>
              </p:ext>
            </p:extLst>
          </p:nvPr>
        </p:nvGraphicFramePr>
        <p:xfrm>
          <a:off x="2214698" y="94873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279531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08C29A-084B-E34F-A324-16C4A1773F0D}"/>
              </a:ext>
            </a:extLst>
          </p:cNvPr>
          <p:cNvSpPr>
            <a:spLocks noGrp="1"/>
          </p:cNvSpPr>
          <p:nvPr>
            <p:ph type="title"/>
          </p:nvPr>
        </p:nvSpPr>
        <p:spPr>
          <a:xfrm>
            <a:off x="1848255" y="276"/>
            <a:ext cx="10343745" cy="1325563"/>
          </a:xfrm>
        </p:spPr>
        <p:txBody>
          <a:bodyPr>
            <a:normAutofit fontScale="90000"/>
          </a:bodyPr>
          <a:lstStyle/>
          <a:p>
            <a:pPr rtl="0"/>
            <a:r>
              <a:rPr lang="he-IL" sz="4800" dirty="0" smtClean="0"/>
              <a:t>תחומי אחריות של ממצה המשאבים   </a:t>
            </a:r>
            <a:endParaRPr lang="en-US" sz="4800" dirty="0"/>
          </a:p>
        </p:txBody>
      </p:sp>
      <p:sp>
        <p:nvSpPr>
          <p:cNvPr id="3" name="TextBox 2"/>
          <p:cNvSpPr txBox="1"/>
          <p:nvPr/>
        </p:nvSpPr>
        <p:spPr>
          <a:xfrm>
            <a:off x="2535677" y="1820748"/>
            <a:ext cx="6478621" cy="2159540"/>
          </a:xfrm>
          <a:prstGeom prst="rect">
            <a:avLst/>
          </a:prstGeom>
          <a:solidFill>
            <a:schemeClr val="bg1"/>
          </a:solidFill>
        </p:spPr>
        <p:txBody>
          <a:bodyPr wrap="square" rtlCol="1">
            <a:spAutoFit/>
          </a:bodyPr>
          <a:lstStyle/>
          <a:p>
            <a:endParaRPr lang="he-IL" dirty="0"/>
          </a:p>
        </p:txBody>
      </p:sp>
      <p:sp>
        <p:nvSpPr>
          <p:cNvPr id="44" name="TextBox 43"/>
          <p:cNvSpPr txBox="1"/>
          <p:nvPr/>
        </p:nvSpPr>
        <p:spPr>
          <a:xfrm>
            <a:off x="5305628" y="1281445"/>
            <a:ext cx="4176408" cy="5262979"/>
          </a:xfrm>
          <a:prstGeom prst="rect">
            <a:avLst/>
          </a:prstGeom>
          <a:noFill/>
        </p:spPr>
        <p:txBody>
          <a:bodyPr wrap="square" rtlCol="1">
            <a:spAutoFit/>
          </a:bodyPr>
          <a:lstStyle/>
          <a:p>
            <a:pPr lvl="2" algn="r" rtl="1"/>
            <a:r>
              <a:rPr lang="he-IL" sz="2800" b="1" dirty="0"/>
              <a:t>המרכיב </a:t>
            </a:r>
            <a:r>
              <a:rPr lang="he-IL" sz="2800" b="1" dirty="0" smtClean="0"/>
              <a:t>התהליכי: </a:t>
            </a:r>
            <a:r>
              <a:rPr lang="he-IL" sz="2800" dirty="0" smtClean="0"/>
              <a:t>גיבוש </a:t>
            </a:r>
            <a:r>
              <a:rPr lang="he-IL" sz="2800" dirty="0"/>
              <a:t>הרכב השולחן ורתימת </a:t>
            </a:r>
            <a:r>
              <a:rPr lang="he-IL" sz="2800" dirty="0" smtClean="0"/>
              <a:t>המשתתפים. </a:t>
            </a:r>
            <a:r>
              <a:rPr lang="he-IL" sz="2800" dirty="0"/>
              <a:t>עיצוב </a:t>
            </a:r>
            <a:r>
              <a:rPr lang="he-IL" sz="2800" dirty="0" smtClean="0"/>
              <a:t>התהליך</a:t>
            </a:r>
            <a:r>
              <a:rPr lang="he-IL" sz="2800" dirty="0"/>
              <a:t>.</a:t>
            </a:r>
            <a:endParaRPr lang="he-IL" sz="2800" dirty="0" smtClean="0"/>
          </a:p>
          <a:p>
            <a:pPr lvl="2" algn="r" rtl="1"/>
            <a:r>
              <a:rPr lang="he-IL" sz="2800" dirty="0" smtClean="0"/>
              <a:t>יצירת </a:t>
            </a:r>
            <a:r>
              <a:rPr lang="he-IL" sz="2800" dirty="0"/>
              <a:t>מתווה </a:t>
            </a:r>
            <a:r>
              <a:rPr lang="he-IL" sz="2800" dirty="0" smtClean="0"/>
              <a:t>מתודולוגי.</a:t>
            </a:r>
          </a:p>
          <a:p>
            <a:pPr lvl="2" algn="r" rtl="1"/>
            <a:r>
              <a:rPr lang="he-IL" sz="2800" dirty="0" smtClean="0">
                <a:solidFill>
                  <a:schemeClr val="accent1">
                    <a:lumMod val="75000"/>
                  </a:schemeClr>
                </a:solidFill>
              </a:rPr>
              <a:t>קידום </a:t>
            </a:r>
            <a:r>
              <a:rPr lang="he-IL" sz="2800" dirty="0">
                <a:solidFill>
                  <a:schemeClr val="accent1">
                    <a:lumMod val="75000"/>
                  </a:schemeClr>
                </a:solidFill>
              </a:rPr>
              <a:t>השיח ויצירת הסכמות במהלך המפגשים בהתאם למטרות </a:t>
            </a:r>
            <a:r>
              <a:rPr lang="he-IL" sz="2800" dirty="0" smtClean="0">
                <a:solidFill>
                  <a:schemeClr val="accent1">
                    <a:lumMod val="75000"/>
                  </a:schemeClr>
                </a:solidFill>
              </a:rPr>
              <a:t>שהוגדרו </a:t>
            </a:r>
            <a:r>
              <a:rPr lang="he-IL" sz="2800" dirty="0"/>
              <a:t>התערבות </a:t>
            </a:r>
            <a:r>
              <a:rPr lang="he-IL" sz="2800" dirty="0" err="1"/>
              <a:t>הנחייתית</a:t>
            </a:r>
            <a:r>
              <a:rPr lang="he-IL" sz="2800" dirty="0"/>
              <a:t> בהתאם לצורך.</a:t>
            </a:r>
            <a:endParaRPr lang="en-US" sz="2800" dirty="0"/>
          </a:p>
        </p:txBody>
      </p:sp>
      <p:sp>
        <p:nvSpPr>
          <p:cNvPr id="7" name="AutoShape 6" descr="×ª××¦××ª ×ª××× × ×¢×××¨ âªtechnicalâ¬â"/>
          <p:cNvSpPr>
            <a:spLocks noChangeAspect="1" noChangeArrowheads="1"/>
          </p:cNvSpPr>
          <p:nvPr/>
        </p:nvSpPr>
        <p:spPr bwMode="auto">
          <a:xfrm>
            <a:off x="7773008" y="567977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grpSp>
        <p:nvGrpSpPr>
          <p:cNvPr id="8" name="קבוצה 7"/>
          <p:cNvGrpSpPr/>
          <p:nvPr/>
        </p:nvGrpSpPr>
        <p:grpSpPr>
          <a:xfrm>
            <a:off x="9162036" y="1278568"/>
            <a:ext cx="3083669" cy="4956394"/>
            <a:chOff x="9306127" y="1525757"/>
            <a:chExt cx="3083669" cy="4956394"/>
          </a:xfrm>
        </p:grpSpPr>
        <p:sp>
          <p:nvSpPr>
            <p:cNvPr id="42" name="TextBox 41"/>
            <p:cNvSpPr txBox="1"/>
            <p:nvPr/>
          </p:nvSpPr>
          <p:spPr>
            <a:xfrm>
              <a:off x="9575260" y="1525757"/>
              <a:ext cx="2814536" cy="3108543"/>
            </a:xfrm>
            <a:prstGeom prst="rect">
              <a:avLst/>
            </a:prstGeom>
            <a:noFill/>
          </p:spPr>
          <p:txBody>
            <a:bodyPr wrap="square" rtlCol="1">
              <a:spAutoFit/>
            </a:bodyPr>
            <a:lstStyle/>
            <a:p>
              <a:pPr lvl="2" algn="r" rtl="1"/>
              <a:r>
                <a:rPr lang="he-IL" sz="2800" b="1" dirty="0"/>
                <a:t>המרכיב </a:t>
              </a:r>
              <a:r>
                <a:rPr lang="he-IL" sz="2800" b="1" dirty="0" smtClean="0"/>
                <a:t>הטכני: </a:t>
              </a:r>
              <a:r>
                <a:rPr lang="he-IL" sz="2800" dirty="0"/>
                <a:t>קביעת מקום המפגש; ארגון המפגש </a:t>
              </a:r>
              <a:r>
                <a:rPr lang="he-IL" sz="2800" dirty="0" smtClean="0"/>
                <a:t>ותיעודו</a:t>
              </a:r>
              <a:endParaRPr lang="en-US" sz="2800" dirty="0"/>
            </a:p>
          </p:txBody>
        </p:sp>
        <p:pic>
          <p:nvPicPr>
            <p:cNvPr id="7176" name="Picture 8" descr="×ª××¦××ª ×ª××× × ×¢×××¨ âªtechnicalâ¬â"/>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306127" y="4634300"/>
              <a:ext cx="2466975" cy="184785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7" name="קבוצה 16"/>
          <p:cNvGrpSpPr/>
          <p:nvPr/>
        </p:nvGrpSpPr>
        <p:grpSpPr>
          <a:xfrm>
            <a:off x="495909" y="1278568"/>
            <a:ext cx="5064868" cy="4401205"/>
            <a:chOff x="124533" y="1430968"/>
            <a:chExt cx="5064868" cy="4401205"/>
          </a:xfrm>
        </p:grpSpPr>
        <p:sp>
          <p:nvSpPr>
            <p:cNvPr id="43" name="TextBox 42"/>
            <p:cNvSpPr txBox="1"/>
            <p:nvPr/>
          </p:nvSpPr>
          <p:spPr>
            <a:xfrm>
              <a:off x="1661503" y="1430968"/>
              <a:ext cx="3527898" cy="4401205"/>
            </a:xfrm>
            <a:prstGeom prst="rect">
              <a:avLst/>
            </a:prstGeom>
            <a:noFill/>
          </p:spPr>
          <p:txBody>
            <a:bodyPr wrap="square" rtlCol="1">
              <a:spAutoFit/>
            </a:bodyPr>
            <a:lstStyle/>
            <a:p>
              <a:pPr lvl="2" algn="r" rtl="1"/>
              <a:r>
                <a:rPr lang="he-IL" sz="2800" b="1" dirty="0"/>
                <a:t>המרכיב </a:t>
              </a:r>
              <a:r>
                <a:rPr lang="he-IL" sz="2800" b="1" dirty="0" smtClean="0"/>
                <a:t>התוכני: </a:t>
              </a:r>
              <a:r>
                <a:rPr lang="he-IL" sz="2800" dirty="0" smtClean="0"/>
                <a:t>קביעת </a:t>
              </a:r>
              <a:r>
                <a:rPr lang="he-IL" sz="2800" dirty="0"/>
                <a:t>התכנים למפגשים בתיאום ושיתוף יו"ר השולחן; ניהול הידע – פיתוח, שימור והפצה של ידע מכין ומקדם לדיון ושל סיכומי הפגישות</a:t>
              </a:r>
              <a:r>
                <a:rPr lang="he-IL" dirty="0"/>
                <a:t> </a:t>
              </a:r>
              <a:endParaRPr lang="en-US" dirty="0"/>
            </a:p>
          </p:txBody>
        </p:sp>
        <p:pic>
          <p:nvPicPr>
            <p:cNvPr id="7178" name="Picture 10" descr="×ª××¦××ª ×ª××× × ×¢×××¨ âªbookâ¬â"/>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4533" y="2716710"/>
              <a:ext cx="1600749" cy="1600749"/>
            </a:xfrm>
            <a:prstGeom prst="rect">
              <a:avLst/>
            </a:prstGeom>
            <a:noFill/>
            <a:extLst>
              <a:ext uri="{909E8E84-426E-40DD-AFC4-6F175D3DCCD1}">
                <a14:hiddenFill xmlns:a14="http://schemas.microsoft.com/office/drawing/2010/main">
                  <a:solidFill>
                    <a:srgbClr val="FFFFFF"/>
                  </a:solidFill>
                </a14:hiddenFill>
              </a:ext>
            </a:extLst>
          </p:spPr>
        </p:pic>
      </p:grpSp>
    </p:spTree>
    <p:extLst>
      <p:ext uri="{BB962C8B-B14F-4D97-AF65-F5344CB8AC3E}">
        <p14:creationId xmlns:p14="http://schemas.microsoft.com/office/powerpoint/2010/main" val="1399089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4"/>
                                        </p:tgtEl>
                                        <p:attrNameLst>
                                          <p:attrName>style.visibility</p:attrName>
                                        </p:attrNameLst>
                                      </p:cBhvr>
                                      <p:to>
                                        <p:strVal val="visible"/>
                                      </p:to>
                                    </p:set>
                                    <p:anim calcmode="lin" valueType="num">
                                      <p:cBhvr additive="base">
                                        <p:cTn id="13" dur="500" fill="hold"/>
                                        <p:tgtEl>
                                          <p:spTgt spid="44"/>
                                        </p:tgtEl>
                                        <p:attrNameLst>
                                          <p:attrName>ppt_x</p:attrName>
                                        </p:attrNameLst>
                                      </p:cBhvr>
                                      <p:tavLst>
                                        <p:tav tm="0">
                                          <p:val>
                                            <p:strVal val="#ppt_x"/>
                                          </p:val>
                                        </p:tav>
                                        <p:tav tm="100000">
                                          <p:val>
                                            <p:strVal val="#ppt_x"/>
                                          </p:val>
                                        </p:tav>
                                      </p:tavLst>
                                    </p:anim>
                                    <p:anim calcmode="lin" valueType="num">
                                      <p:cBhvr additive="base">
                                        <p:cTn id="14" dur="500" fill="hold"/>
                                        <p:tgtEl>
                                          <p:spTgt spid="4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0" name="Picture 8" descr="×ª××¦××ª ×ª××× × ×¢×××¨ ×©××ª××£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93652" y="374597"/>
            <a:ext cx="8190689" cy="5305176"/>
          </a:xfrm>
          <a:prstGeom prst="rect">
            <a:avLst/>
          </a:prstGeom>
          <a:noFill/>
          <a:extLst>
            <a:ext uri="{909E8E84-426E-40DD-AFC4-6F175D3DCCD1}">
              <a14:hiddenFill xmlns:a14="http://schemas.microsoft.com/office/drawing/2010/main">
                <a:solidFill>
                  <a:srgbClr val="FFFFFF"/>
                </a:solidFill>
              </a14:hiddenFill>
            </a:ext>
          </a:extLst>
        </p:spPr>
      </p:pic>
      <p:sp>
        <p:nvSpPr>
          <p:cNvPr id="7" name="AutoShape 6" descr="×ª××¦××ª ×ª××× × ×¢×××¨ âªtechnicalâ¬â"/>
          <p:cNvSpPr>
            <a:spLocks noChangeAspect="1" noChangeArrowheads="1"/>
          </p:cNvSpPr>
          <p:nvPr/>
        </p:nvSpPr>
        <p:spPr bwMode="auto">
          <a:xfrm>
            <a:off x="7773008" y="567977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
        <p:nvSpPr>
          <p:cNvPr id="2" name="Title 1">
            <a:extLst>
              <a:ext uri="{FF2B5EF4-FFF2-40B4-BE49-F238E27FC236}">
                <a16:creationId xmlns:a16="http://schemas.microsoft.com/office/drawing/2014/main" id="{EC08C29A-084B-E34F-A324-16C4A1773F0D}"/>
              </a:ext>
            </a:extLst>
          </p:cNvPr>
          <p:cNvSpPr>
            <a:spLocks noGrp="1"/>
          </p:cNvSpPr>
          <p:nvPr>
            <p:ph type="title"/>
          </p:nvPr>
        </p:nvSpPr>
        <p:spPr>
          <a:xfrm>
            <a:off x="817123" y="1935156"/>
            <a:ext cx="10343745" cy="1325563"/>
          </a:xfrm>
        </p:spPr>
        <p:txBody>
          <a:bodyPr>
            <a:normAutofit/>
          </a:bodyPr>
          <a:lstStyle/>
          <a:p>
            <a:pPr rtl="0"/>
            <a:r>
              <a:rPr lang="he-IL" sz="4800" dirty="0" smtClean="0">
                <a:solidFill>
                  <a:schemeClr val="bg1"/>
                </a:solidFill>
                <a:hlinkClick r:id="rId4"/>
              </a:rPr>
              <a:t>שיתוף פעולה ...   </a:t>
            </a:r>
            <a:endParaRPr lang="en-US" sz="4800" dirty="0">
              <a:solidFill>
                <a:schemeClr val="bg1"/>
              </a:solidFill>
              <a:hlinkClick r:id="rId4"/>
            </a:endParaRPr>
          </a:p>
        </p:txBody>
      </p:sp>
      <p:sp>
        <p:nvSpPr>
          <p:cNvPr id="5" name="AutoShape 4" descr="×ª××¦××ª ×ª××× × ×¢×××¨ ×©××ª××£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he-IL"/>
          </a:p>
        </p:txBody>
      </p:sp>
    </p:spTree>
    <p:extLst>
      <p:ext uri="{BB962C8B-B14F-4D97-AF65-F5344CB8AC3E}">
        <p14:creationId xmlns:p14="http://schemas.microsoft.com/office/powerpoint/2010/main" val="146400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ct:contentTypeSchema xmlns:ct="http://schemas.microsoft.com/office/2006/metadata/contentType" xmlns:ma="http://schemas.microsoft.com/office/2006/metadata/properties/metaAttributes" ct:_="" ma:_="" ma:contentTypeName="JDCI Default Content Type" ma:contentTypeID="0x0101005E132F7B706C9D47B10A46F70A77D2DB00D90034F2A09247419BEACB63AF249C03" ma:contentTypeVersion="1435" ma:contentTypeDescription="A content type to serve default crosscutting columns (each division can add their own, as needed)" ma:contentTypeScope="" ma:versionID="e70523715f00b8ed8d146c3fe73f6fa2">
  <xsd:schema xmlns:xsd="http://www.w3.org/2001/XMLSchema" xmlns:xs="http://www.w3.org/2001/XMLSchema" xmlns:p="http://schemas.microsoft.com/office/2006/metadata/properties" xmlns:ns2="40865a11-04aa-4758-90f9-30fb78dc0abd" xmlns:ns3="65899bb9-fd3e-4b2b-8c62-cf90f11d9c51" xmlns:ns4="2fd1333a-4445-4d97-8712-034155bc4bb2" targetNamespace="http://schemas.microsoft.com/office/2006/metadata/properties" ma:root="true" ma:fieldsID="fb8efe50091cfeab2cbce115b7157b17" ns2:_="" ns3:_="" ns4:_="">
    <xsd:import namespace="40865a11-04aa-4758-90f9-30fb78dc0abd"/>
    <xsd:import namespace="65899bb9-fd3e-4b2b-8c62-cf90f11d9c51"/>
    <xsd:import namespace="2fd1333a-4445-4d97-8712-034155bc4bb2"/>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element ref="ns3:MediaServiceAutoTags" minOccurs="0"/>
                <xsd:element ref="ns3:MediaServiceGenerationTime" minOccurs="0"/>
                <xsd:element ref="ns3:MediaServiceEventHashCode" minOccurs="0"/>
                <xsd:element ref="ns3:MediaServiceDateTaken"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865a11-04aa-4758-90f9-30fb78dc0abd"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65899bb9-fd3e-4b2b-8c62-cf90f11d9c51"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fd1333a-4445-4d97-8712-034155bc4bb2"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0865a11-04aa-4758-90f9-30fb78dc0abd">E7RFMTJKPR4V-1328734414-1121</_dlc_DocId>
    <_dlc_DocIdUrl xmlns="40865a11-04aa-4758-90f9-30fb78dc0abd">
      <Url>https://jdcil.sharepoint.com/sites/jdci/JELKA/_layouts/15/DocIdRedir.aspx?ID=E7RFMTJKPR4V-1328734414-1121</Url>
      <Description>E7RFMTJKPR4V-1328734414-1121</Description>
    </_dlc_DocIdUrl>
  </documentManagement>
</p:properties>
</file>

<file path=customXml/itemProps1.xml><?xml version="1.0" encoding="utf-8"?>
<ds:datastoreItem xmlns:ds="http://schemas.openxmlformats.org/officeDocument/2006/customXml" ds:itemID="{C0578A81-17EC-4A97-BD58-593C2CE7558E}">
  <ds:schemaRefs>
    <ds:schemaRef ds:uri="http://schemas.microsoft.com/sharepoint/events"/>
  </ds:schemaRefs>
</ds:datastoreItem>
</file>

<file path=customXml/itemProps2.xml><?xml version="1.0" encoding="utf-8"?>
<ds:datastoreItem xmlns:ds="http://schemas.openxmlformats.org/officeDocument/2006/customXml" ds:itemID="{7EB47A1C-5BEB-4A65-843B-C9D5BF0D8AE5}"/>
</file>

<file path=customXml/itemProps3.xml><?xml version="1.0" encoding="utf-8"?>
<ds:datastoreItem xmlns:ds="http://schemas.openxmlformats.org/officeDocument/2006/customXml" ds:itemID="{28BAF1D5-EA55-4E0F-853B-3ABA56C4BB9E}">
  <ds:schemaRefs>
    <ds:schemaRef ds:uri="http://schemas.microsoft.com/sharepoint/v3/contenttype/forms"/>
  </ds:schemaRefs>
</ds:datastoreItem>
</file>

<file path=customXml/itemProps4.xml><?xml version="1.0" encoding="utf-8"?>
<ds:datastoreItem xmlns:ds="http://schemas.openxmlformats.org/officeDocument/2006/customXml" ds:itemID="{9F6B3FFF-5C08-4883-93BB-9AC52DD76ADA}">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40865a11-04aa-4758-90f9-30fb78dc0abd"/>
    <ds:schemaRef ds:uri="2fd1333a-4445-4d97-8712-034155bc4bb2"/>
    <ds:schemaRef ds:uri="http://purl.org/dc/elements/1.1/"/>
    <ds:schemaRef ds:uri="http://schemas.microsoft.com/office/2006/metadata/properties"/>
    <ds:schemaRef ds:uri="65899bb9-fd3e-4b2b-8c62-cf90f11d9c5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18946</TotalTime>
  <Words>531</Words>
  <Application>Microsoft Office PowerPoint</Application>
  <PresentationFormat>מסך רחב</PresentationFormat>
  <Paragraphs>54</Paragraphs>
  <Slides>8</Slides>
  <Notes>7</Notes>
  <HiddenSlides>0</HiddenSlides>
  <MMClips>0</MMClips>
  <ScaleCrop>false</ScaleCrop>
  <HeadingPairs>
    <vt:vector size="6" baseType="variant">
      <vt:variant>
        <vt:lpstr>גופנים בשימוש</vt:lpstr>
      </vt:variant>
      <vt:variant>
        <vt:i4>4</vt:i4>
      </vt:variant>
      <vt:variant>
        <vt:lpstr>ערכת נושא</vt:lpstr>
      </vt:variant>
      <vt:variant>
        <vt:i4>1</vt:i4>
      </vt:variant>
      <vt:variant>
        <vt:lpstr>כותרות שקופיות</vt:lpstr>
      </vt:variant>
      <vt:variant>
        <vt:i4>8</vt:i4>
      </vt:variant>
    </vt:vector>
  </HeadingPairs>
  <TitlesOfParts>
    <vt:vector size="13" baseType="lpstr">
      <vt:lpstr>Arial</vt:lpstr>
      <vt:lpstr>Calibri</vt:lpstr>
      <vt:lpstr>Calibri Light</vt:lpstr>
      <vt:lpstr>Tahoma</vt:lpstr>
      <vt:lpstr>Office Theme</vt:lpstr>
      <vt:lpstr>מצגת של PowerPoint‏</vt:lpstr>
      <vt:lpstr>מצגת של PowerPoint‏</vt:lpstr>
      <vt:lpstr>מטרות השולחן הרשותי</vt:lpstr>
      <vt:lpstr>תפוקות השולחן הרשותי</vt:lpstr>
      <vt:lpstr>הטמעת מודל עבודה </vt:lpstr>
      <vt:lpstr>מצגת של PowerPoint‏</vt:lpstr>
      <vt:lpstr>תחומי אחריות של ממצה המשאבים   </vt:lpstr>
      <vt:lpstr>שיתוף פעולה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 Igbariah</dc:creator>
  <cp:lastModifiedBy>Cigal Bar-Tal</cp:lastModifiedBy>
  <cp:revision>36</cp:revision>
  <dcterms:created xsi:type="dcterms:W3CDTF">2018-11-19T12:30:03Z</dcterms:created>
  <dcterms:modified xsi:type="dcterms:W3CDTF">2019-10-29T09:57:26Z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-926451422</vt:i4>
  </property>
  <property fmtid="{D5CDD505-2E9C-101B-9397-08002B2CF9AE}" pid="3" name="_NewReviewCycle">
    <vt:lpwstr/>
  </property>
  <property fmtid="{D5CDD505-2E9C-101B-9397-08002B2CF9AE}" pid="4" name="_EmailSubject">
    <vt:lpwstr>ידע יישומי - שולחן רשותי ומגרעות לאיזון ... </vt:lpwstr>
  </property>
  <property fmtid="{D5CDD505-2E9C-101B-9397-08002B2CF9AE}" pid="5" name="_AuthorEmail">
    <vt:lpwstr>RulaMZ@jdc.org</vt:lpwstr>
  </property>
  <property fmtid="{D5CDD505-2E9C-101B-9397-08002B2CF9AE}" pid="6" name="_AuthorEmailDisplayName">
    <vt:lpwstr>Rula Mahameed Ziadna</vt:lpwstr>
  </property>
  <property fmtid="{D5CDD505-2E9C-101B-9397-08002B2CF9AE}" pid="7" name="ContentTypeId">
    <vt:lpwstr>0x0101005E132F7B706C9D47B10A46F70A77D2DB00D90034F2A09247419BEACB63AF249C03</vt:lpwstr>
  </property>
  <property fmtid="{D5CDD505-2E9C-101B-9397-08002B2CF9AE}" pid="8" name="_dlc_DocIdItemGuid">
    <vt:lpwstr>cf40bfe2-a20a-4627-9244-a600b3cfbab3</vt:lpwstr>
  </property>
  <property fmtid="{D5CDD505-2E9C-101B-9397-08002B2CF9AE}" pid="9" name="_PreviousAdHocReviewCycleID">
    <vt:i4>-1266403537</vt:i4>
  </property>
</Properties>
</file>